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57" r:id="rId4"/>
    <p:sldId id="289" r:id="rId5"/>
    <p:sldId id="287" r:id="rId6"/>
    <p:sldId id="274" r:id="rId7"/>
    <p:sldId id="280" r:id="rId8"/>
    <p:sldId id="291"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79" autoAdjust="0"/>
    <p:restoredTop sz="94660"/>
  </p:normalViewPr>
  <p:slideViewPr>
    <p:cSldViewPr snapToGrid="0">
      <p:cViewPr varScale="1">
        <p:scale>
          <a:sx n="71" d="100"/>
          <a:sy n="71" d="100"/>
        </p:scale>
        <p:origin x="62"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4DE7A082-0F26-4921-BDDA-8D82A768E38A}" type="datetimeFigureOut">
              <a:rPr lang="es-MX" smtClean="0"/>
              <a:t>04/05/2023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361054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DE7A082-0F26-4921-BDDA-8D82A768E38A}" type="datetimeFigureOut">
              <a:rPr lang="es-MX" smtClean="0"/>
              <a:t>04/05/2023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2932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DE7A082-0F26-4921-BDDA-8D82A768E38A}" type="datetimeFigureOut">
              <a:rPr lang="es-MX" smtClean="0"/>
              <a:t>04/05/2023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44526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DE7A082-0F26-4921-BDDA-8D82A768E38A}" type="datetimeFigureOut">
              <a:rPr lang="es-MX" smtClean="0"/>
              <a:t>04/05/2023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366020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DE7A082-0F26-4921-BDDA-8D82A768E38A}" type="datetimeFigureOut">
              <a:rPr lang="es-MX" smtClean="0"/>
              <a:t>04/05/2023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88616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4DE7A082-0F26-4921-BDDA-8D82A768E38A}" type="datetimeFigureOut">
              <a:rPr lang="es-MX" smtClean="0"/>
              <a:t>04/05/2023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402548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4DE7A082-0F26-4921-BDDA-8D82A768E38A}" type="datetimeFigureOut">
              <a:rPr lang="es-MX" smtClean="0"/>
              <a:t>04/05/2023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120090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4DE7A082-0F26-4921-BDDA-8D82A768E38A}" type="datetimeFigureOut">
              <a:rPr lang="es-MX" smtClean="0"/>
              <a:t>04/05/2023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267946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DE7A082-0F26-4921-BDDA-8D82A768E38A}" type="datetimeFigureOut">
              <a:rPr lang="es-MX" smtClean="0"/>
              <a:t>04/05/2023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343758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DE7A082-0F26-4921-BDDA-8D82A768E38A}" type="datetimeFigureOut">
              <a:rPr lang="es-MX" smtClean="0"/>
              <a:t>04/05/2023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416401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DE7A082-0F26-4921-BDDA-8D82A768E38A}" type="datetimeFigureOut">
              <a:rPr lang="es-MX" smtClean="0"/>
              <a:t>04/05/2023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09C9ED-0E10-4466-9BD6-486F9A807336}" type="slidenum">
              <a:rPr lang="es-MX" smtClean="0"/>
              <a:t>‹Nº›</a:t>
            </a:fld>
            <a:endParaRPr lang="es-MX"/>
          </a:p>
        </p:txBody>
      </p:sp>
    </p:spTree>
    <p:extLst>
      <p:ext uri="{BB962C8B-B14F-4D97-AF65-F5344CB8AC3E}">
        <p14:creationId xmlns:p14="http://schemas.microsoft.com/office/powerpoint/2010/main" val="226398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7A082-0F26-4921-BDDA-8D82A768E38A}" type="datetimeFigureOut">
              <a:rPr lang="es-MX" smtClean="0"/>
              <a:t>04/05/2023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9C9ED-0E10-4466-9BD6-486F9A807336}" type="slidenum">
              <a:rPr lang="es-MX" smtClean="0"/>
              <a:t>‹Nº›</a:t>
            </a:fld>
            <a:endParaRPr lang="es-MX"/>
          </a:p>
        </p:txBody>
      </p:sp>
    </p:spTree>
    <p:extLst>
      <p:ext uri="{BB962C8B-B14F-4D97-AF65-F5344CB8AC3E}">
        <p14:creationId xmlns:p14="http://schemas.microsoft.com/office/powerpoint/2010/main" val="70853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granmision.org.mx/_files/ugd/ed93fc_9ec3949313224b70b18cb67b68da8d18.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60264"/>
            <a:ext cx="9144000" cy="2045549"/>
          </a:xfrm>
        </p:spPr>
        <p:txBody>
          <a:bodyPr>
            <a:normAutofit fontScale="90000"/>
          </a:bodyPr>
          <a:lstStyle/>
          <a:p>
            <a:r>
              <a:rPr lang="es-MX" sz="6600" dirty="0">
                <a:solidFill>
                  <a:schemeClr val="tx1">
                    <a:lumMod val="50000"/>
                    <a:lumOff val="50000"/>
                  </a:schemeClr>
                </a:solidFill>
                <a:latin typeface="Aharoni" panose="02010803020104030203" pitchFamily="2" charset="-79"/>
                <a:cs typeface="Aharoni" panose="02010803020104030203" pitchFamily="2" charset="-79"/>
              </a:rPr>
              <a:t>Presentación de Apoyo</a:t>
            </a:r>
            <a:br>
              <a:rPr lang="es-MX" sz="6600" dirty="0">
                <a:solidFill>
                  <a:schemeClr val="tx1">
                    <a:lumMod val="50000"/>
                    <a:lumOff val="50000"/>
                  </a:schemeClr>
                </a:solidFill>
                <a:latin typeface="Aharoni" panose="02010803020104030203" pitchFamily="2" charset="-79"/>
                <a:cs typeface="Aharoni" panose="02010803020104030203" pitchFamily="2" charset="-79"/>
              </a:rPr>
            </a:br>
            <a:endParaRPr lang="es-MX" sz="6600" dirty="0">
              <a:solidFill>
                <a:schemeClr val="tx1">
                  <a:lumMod val="50000"/>
                  <a:lumOff val="50000"/>
                </a:schemeClr>
              </a:solidFill>
              <a:latin typeface="Aharoni" panose="02010803020104030203" pitchFamily="2" charset="-79"/>
              <a:cs typeface="Aharoni" panose="02010803020104030203" pitchFamily="2" charset="-79"/>
            </a:endParaRPr>
          </a:p>
        </p:txBody>
      </p:sp>
      <p:sp>
        <p:nvSpPr>
          <p:cNvPr id="8" name="CuadroTexto 7">
            <a:extLst>
              <a:ext uri="{FF2B5EF4-FFF2-40B4-BE49-F238E27FC236}">
                <a16:creationId xmlns:a16="http://schemas.microsoft.com/office/drawing/2014/main" id="{2E8D6142-0BDB-A44D-1717-5D3D40C5956A}"/>
              </a:ext>
            </a:extLst>
          </p:cNvPr>
          <p:cNvSpPr txBox="1"/>
          <p:nvPr/>
        </p:nvSpPr>
        <p:spPr>
          <a:xfrm>
            <a:off x="884519" y="1762298"/>
            <a:ext cx="10422962" cy="3970318"/>
          </a:xfrm>
          <a:prstGeom prst="rect">
            <a:avLst/>
          </a:prstGeom>
          <a:noFill/>
        </p:spPr>
        <p:txBody>
          <a:bodyPr wrap="square" rtlCol="0">
            <a:spAutoFit/>
          </a:bodyPr>
          <a:lstStyle/>
          <a:p>
            <a:pPr algn="just"/>
            <a:r>
              <a:rPr lang="es-MX" sz="2800" dirty="0">
                <a:solidFill>
                  <a:schemeClr val="accent3">
                    <a:lumMod val="50000"/>
                  </a:schemeClr>
                </a:solidFill>
              </a:rPr>
              <a:t>El presente documento tiene la finalidad de ser un elemento de apoyo para la formación de los discípulos misioneros de nuestra Arquidiócesis de Tlalnepantla como agentes de paz, para la impartición del tema 1:</a:t>
            </a:r>
          </a:p>
          <a:p>
            <a:endParaRPr lang="es-MX" sz="2800" dirty="0">
              <a:solidFill>
                <a:schemeClr val="accent3">
                  <a:lumMod val="50000"/>
                </a:schemeClr>
              </a:solidFill>
            </a:endParaRPr>
          </a:p>
          <a:p>
            <a:endParaRPr lang="es-MX" sz="2800" dirty="0">
              <a:solidFill>
                <a:schemeClr val="accent3">
                  <a:lumMod val="50000"/>
                </a:schemeClr>
              </a:solidFill>
            </a:endParaRPr>
          </a:p>
          <a:p>
            <a:endParaRPr lang="es-MX" sz="2800" dirty="0">
              <a:solidFill>
                <a:schemeClr val="accent3">
                  <a:lumMod val="50000"/>
                </a:schemeClr>
              </a:solidFill>
            </a:endParaRPr>
          </a:p>
          <a:p>
            <a:r>
              <a:rPr lang="es-MX" sz="2800" dirty="0">
                <a:solidFill>
                  <a:schemeClr val="accent3">
                    <a:lumMod val="50000"/>
                  </a:schemeClr>
                </a:solidFill>
              </a:rPr>
              <a:t>El cual es tomado del documento </a:t>
            </a:r>
            <a:r>
              <a:rPr lang="es-MX" sz="2400" dirty="0">
                <a:solidFill>
                  <a:schemeClr val="accent3">
                    <a:lumMod val="50000"/>
                  </a:schemeClr>
                </a:solidFill>
              </a:rPr>
              <a:t>“QUE EN CRISTO NUESTRA PAZ MÉXICO TENGA VIDA DIGNA” Páginas 12 a la 37.</a:t>
            </a:r>
            <a:endParaRPr lang="es-MX" sz="2800" dirty="0">
              <a:solidFill>
                <a:schemeClr val="accent3">
                  <a:lumMod val="50000"/>
                </a:schemeClr>
              </a:solidFill>
            </a:endParaRPr>
          </a:p>
        </p:txBody>
      </p:sp>
      <p:sp>
        <p:nvSpPr>
          <p:cNvPr id="9" name="Título 1">
            <a:extLst>
              <a:ext uri="{FF2B5EF4-FFF2-40B4-BE49-F238E27FC236}">
                <a16:creationId xmlns:a16="http://schemas.microsoft.com/office/drawing/2014/main" id="{54E5FD08-EDA2-8DC9-70D7-4ED1F476C122}"/>
              </a:ext>
            </a:extLst>
          </p:cNvPr>
          <p:cNvSpPr txBox="1">
            <a:spLocks/>
          </p:cNvSpPr>
          <p:nvPr/>
        </p:nvSpPr>
        <p:spPr>
          <a:xfrm>
            <a:off x="2122902" y="3253299"/>
            <a:ext cx="794619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a:solidFill>
                  <a:schemeClr val="accent4">
                    <a:lumMod val="75000"/>
                  </a:schemeClr>
                </a:solidFill>
                <a:latin typeface="Aharoni" panose="02010803020104030203" pitchFamily="2" charset="-79"/>
                <a:cs typeface="Aharoni" panose="02010803020104030203" pitchFamily="2" charset="-79"/>
              </a:rPr>
              <a:t>Factores que contribuyen a la inseguridad y la violencia</a:t>
            </a:r>
          </a:p>
        </p:txBody>
      </p:sp>
      <p:sp>
        <p:nvSpPr>
          <p:cNvPr id="10" name="CuadroTexto 9">
            <a:hlinkClick r:id="rId2"/>
            <a:extLst>
              <a:ext uri="{FF2B5EF4-FFF2-40B4-BE49-F238E27FC236}">
                <a16:creationId xmlns:a16="http://schemas.microsoft.com/office/drawing/2014/main" id="{FA1D8D8E-C61C-9E0B-7F5E-68610A09C89D}"/>
              </a:ext>
            </a:extLst>
          </p:cNvPr>
          <p:cNvSpPr txBox="1"/>
          <p:nvPr/>
        </p:nvSpPr>
        <p:spPr>
          <a:xfrm>
            <a:off x="5176736" y="5925146"/>
            <a:ext cx="1838528" cy="400110"/>
          </a:xfrm>
          <a:prstGeom prst="rect">
            <a:avLst/>
          </a:prstGeom>
          <a:noFill/>
        </p:spPr>
        <p:txBody>
          <a:bodyPr wrap="square" rtlCol="0">
            <a:spAutoFit/>
          </a:bodyPr>
          <a:lstStyle/>
          <a:p>
            <a:pPr algn="ctr"/>
            <a:r>
              <a:rPr lang="es-MX" sz="2000" dirty="0">
                <a:hlinkClick r:id="rId2"/>
              </a:rPr>
              <a:t>Ver documento </a:t>
            </a:r>
            <a:endParaRPr lang="es-MX" sz="2000" dirty="0"/>
          </a:p>
        </p:txBody>
      </p:sp>
    </p:spTree>
    <p:extLst>
      <p:ext uri="{BB962C8B-B14F-4D97-AF65-F5344CB8AC3E}">
        <p14:creationId xmlns:p14="http://schemas.microsoft.com/office/powerpoint/2010/main" val="189192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3E67368-018F-AC13-817A-79709E5050D2}"/>
              </a:ext>
            </a:extLst>
          </p:cNvPr>
          <p:cNvSpPr txBox="1"/>
          <p:nvPr/>
        </p:nvSpPr>
        <p:spPr>
          <a:xfrm>
            <a:off x="2295163" y="513043"/>
            <a:ext cx="7601673" cy="1200329"/>
          </a:xfrm>
          <a:prstGeom prst="rect">
            <a:avLst/>
          </a:prstGeom>
          <a:noFill/>
        </p:spPr>
        <p:txBody>
          <a:bodyPr wrap="square">
            <a:spAutoFit/>
          </a:bodyPr>
          <a:lstStyle/>
          <a:p>
            <a:pPr algn="ctr"/>
            <a:r>
              <a:rPr lang="es-MX" sz="3600" b="1" dirty="0">
                <a:solidFill>
                  <a:schemeClr val="accent4">
                    <a:lumMod val="75000"/>
                  </a:schemeClr>
                </a:solidFill>
                <a:latin typeface="Aharoni" panose="02010803020104030203" pitchFamily="2" charset="-79"/>
                <a:cs typeface="Aharoni" panose="02010803020104030203" pitchFamily="2" charset="-79"/>
              </a:rPr>
              <a:t>FACTORES QUE CONTRIBUYEN A LA INSEGURIDAD Y LA VIOLENCIA</a:t>
            </a:r>
            <a:endParaRPr lang="es-MX" sz="3600" dirty="0"/>
          </a:p>
        </p:txBody>
      </p:sp>
      <p:pic>
        <p:nvPicPr>
          <p:cNvPr id="4" name="Imagen 3" descr="Calendario&#10;&#10;Descripción generada automáticamente con confianza media">
            <a:extLst>
              <a:ext uri="{FF2B5EF4-FFF2-40B4-BE49-F238E27FC236}">
                <a16:creationId xmlns:a16="http://schemas.microsoft.com/office/drawing/2014/main" id="{6EC8865E-6A7D-3817-EB3E-8E3CCF8E5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847" y="2115966"/>
            <a:ext cx="9495943" cy="3292615"/>
          </a:xfrm>
          <a:prstGeom prst="rect">
            <a:avLst/>
          </a:prstGeom>
        </p:spPr>
      </p:pic>
    </p:spTree>
    <p:extLst>
      <p:ext uri="{BB962C8B-B14F-4D97-AF65-F5344CB8AC3E}">
        <p14:creationId xmlns:p14="http://schemas.microsoft.com/office/powerpoint/2010/main" val="161992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580651" y="242802"/>
            <a:ext cx="9322981" cy="1325563"/>
          </a:xfrm>
        </p:spPr>
        <p:txBody>
          <a:bodyPr>
            <a:normAutofit/>
          </a:bodyPr>
          <a:lstStyle/>
          <a:p>
            <a:pPr algn="ctr"/>
            <a:r>
              <a:rPr lang="es-MX" sz="4000" b="1" dirty="0">
                <a:solidFill>
                  <a:schemeClr val="accent4">
                    <a:lumMod val="75000"/>
                  </a:schemeClr>
                </a:solidFill>
                <a:latin typeface="Aharoni" panose="02010803020104030203" pitchFamily="2" charset="-79"/>
                <a:cs typeface="Aharoni" panose="02010803020104030203" pitchFamily="2" charset="-79"/>
              </a:rPr>
              <a:t>Factores que contribuyen a la inseguridad y la violencia</a:t>
            </a:r>
          </a:p>
        </p:txBody>
      </p:sp>
      <p:sp>
        <p:nvSpPr>
          <p:cNvPr id="10" name="CuadroTexto 9">
            <a:extLst>
              <a:ext uri="{FF2B5EF4-FFF2-40B4-BE49-F238E27FC236}">
                <a16:creationId xmlns:a16="http://schemas.microsoft.com/office/drawing/2014/main" id="{E35B69A3-D2DC-10C1-ECF1-732FAFD00ED3}"/>
              </a:ext>
            </a:extLst>
          </p:cNvPr>
          <p:cNvSpPr txBox="1"/>
          <p:nvPr/>
        </p:nvSpPr>
        <p:spPr>
          <a:xfrm>
            <a:off x="1162681" y="1926638"/>
            <a:ext cx="10004672" cy="3539430"/>
          </a:xfrm>
          <a:prstGeom prst="rect">
            <a:avLst/>
          </a:prstGeom>
          <a:noFill/>
        </p:spPr>
        <p:txBody>
          <a:bodyPr wrap="square" rtlCol="0">
            <a:spAutoFit/>
          </a:bodyPr>
          <a:lstStyle/>
          <a:p>
            <a:pPr algn="just"/>
            <a:r>
              <a:rPr lang="es-MX" sz="3200" dirty="0"/>
              <a:t>La violencia es una realidad compleja, difícil de explicar en una sencilla relación de causalidad; es también una realidad multidimensional, que toca distintos ámbitos de la vida, en los que debemos descubrir los factores que contribuyen a su existencia y sobre los que se debe intervenir, para prevenirla, atenuar sus efectos y atender a las personas más vulnerables.</a:t>
            </a:r>
            <a:endParaRPr lang="es-MX" sz="3200" dirty="0">
              <a:solidFill>
                <a:schemeClr val="accent3">
                  <a:lumMod val="50000"/>
                </a:schemeClr>
              </a:solidFill>
            </a:endParaRPr>
          </a:p>
        </p:txBody>
      </p:sp>
    </p:spTree>
    <p:extLst>
      <p:ext uri="{BB962C8B-B14F-4D97-AF65-F5344CB8AC3E}">
        <p14:creationId xmlns:p14="http://schemas.microsoft.com/office/powerpoint/2010/main" val="354438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El desafío de la política pública en México: reducir la desigualdad y no  solo la pobreza – Desinformémonos">
            <a:extLst>
              <a:ext uri="{FF2B5EF4-FFF2-40B4-BE49-F238E27FC236}">
                <a16:creationId xmlns:a16="http://schemas.microsoft.com/office/drawing/2014/main" id="{612C3D3C-1FFB-2F19-C68C-F18E41255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743" y="2945630"/>
            <a:ext cx="4334807" cy="30120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580651" y="242802"/>
            <a:ext cx="9322981" cy="1325563"/>
          </a:xfrm>
        </p:spPr>
        <p:txBody>
          <a:bodyPr>
            <a:normAutofit/>
          </a:bodyPr>
          <a:lstStyle/>
          <a:p>
            <a:pPr algn="ctr"/>
            <a:r>
              <a:rPr lang="es-MX" sz="4000" b="1" dirty="0">
                <a:solidFill>
                  <a:schemeClr val="accent4">
                    <a:lumMod val="75000"/>
                  </a:schemeClr>
                </a:solidFill>
                <a:latin typeface="Aharoni" panose="02010803020104030203" pitchFamily="2" charset="-79"/>
                <a:cs typeface="Aharoni" panose="02010803020104030203" pitchFamily="2" charset="-79"/>
              </a:rPr>
              <a:t>Factores que contribuyen a la inseguridad y la violencia</a:t>
            </a:r>
          </a:p>
        </p:txBody>
      </p:sp>
      <p:sp>
        <p:nvSpPr>
          <p:cNvPr id="9" name="CuadroTexto 8">
            <a:extLst>
              <a:ext uri="{FF2B5EF4-FFF2-40B4-BE49-F238E27FC236}">
                <a16:creationId xmlns:a16="http://schemas.microsoft.com/office/drawing/2014/main" id="{27E5EE21-D7C2-1E5C-4D99-E2AE3B60F629}"/>
              </a:ext>
            </a:extLst>
          </p:cNvPr>
          <p:cNvSpPr txBox="1"/>
          <p:nvPr/>
        </p:nvSpPr>
        <p:spPr>
          <a:xfrm>
            <a:off x="5542268" y="2095544"/>
            <a:ext cx="5175756" cy="646331"/>
          </a:xfrm>
          <a:prstGeom prst="rect">
            <a:avLst/>
          </a:prstGeom>
          <a:noFill/>
        </p:spPr>
        <p:txBody>
          <a:bodyPr wrap="square" rtlCol="0">
            <a:spAutoFit/>
          </a:bodyPr>
          <a:lstStyle/>
          <a:p>
            <a:pPr algn="ctr"/>
            <a:r>
              <a:rPr lang="es-MX" sz="3600" dirty="0">
                <a:solidFill>
                  <a:schemeClr val="accent3">
                    <a:lumMod val="50000"/>
                  </a:schemeClr>
                </a:solidFill>
                <a:effectLst>
                  <a:outerShdw blurRad="38100" dist="38100" dir="2700000" algn="tl">
                    <a:srgbClr val="000000">
                      <a:alpha val="43137"/>
                    </a:srgbClr>
                  </a:outerShdw>
                </a:effectLst>
              </a:rPr>
              <a:t>En la actividad económica</a:t>
            </a:r>
          </a:p>
        </p:txBody>
      </p:sp>
      <p:sp>
        <p:nvSpPr>
          <p:cNvPr id="10" name="CuadroTexto 9">
            <a:extLst>
              <a:ext uri="{FF2B5EF4-FFF2-40B4-BE49-F238E27FC236}">
                <a16:creationId xmlns:a16="http://schemas.microsoft.com/office/drawing/2014/main" id="{E35B69A3-D2DC-10C1-ECF1-732FAFD00ED3}"/>
              </a:ext>
            </a:extLst>
          </p:cNvPr>
          <p:cNvSpPr txBox="1"/>
          <p:nvPr/>
        </p:nvSpPr>
        <p:spPr>
          <a:xfrm>
            <a:off x="647115" y="3220416"/>
            <a:ext cx="6157052" cy="2554545"/>
          </a:xfrm>
          <a:prstGeom prst="rect">
            <a:avLst/>
          </a:prstGeom>
          <a:noFill/>
        </p:spPr>
        <p:txBody>
          <a:bodyPr wrap="square" rtlCol="0">
            <a:spAutoFit/>
          </a:bodyPr>
          <a:lstStyle/>
          <a:p>
            <a:pPr marL="342900" indent="-342900">
              <a:buFont typeface="Wingdings" panose="05000000000000000000" pitchFamily="2" charset="2"/>
              <a:buChar char="§"/>
            </a:pPr>
            <a:r>
              <a:rPr lang="es-MX" sz="3200" dirty="0">
                <a:solidFill>
                  <a:schemeClr val="accent3">
                    <a:lumMod val="50000"/>
                  </a:schemeClr>
                </a:solidFill>
              </a:rPr>
              <a:t>Pobreza y Desigualdad</a:t>
            </a:r>
          </a:p>
          <a:p>
            <a:pPr marL="342900" indent="-342900">
              <a:buFont typeface="Wingdings" panose="05000000000000000000" pitchFamily="2" charset="2"/>
              <a:buChar char="§"/>
            </a:pPr>
            <a:r>
              <a:rPr lang="es-MX" sz="3200" dirty="0">
                <a:solidFill>
                  <a:schemeClr val="accent3">
                    <a:lumMod val="50000"/>
                  </a:schemeClr>
                </a:solidFill>
              </a:rPr>
              <a:t>Insuficiencia en las reformas económicas</a:t>
            </a:r>
          </a:p>
          <a:p>
            <a:pPr marL="342900" indent="-342900">
              <a:buFont typeface="Wingdings" panose="05000000000000000000" pitchFamily="2" charset="2"/>
              <a:buChar char="§"/>
            </a:pPr>
            <a:r>
              <a:rPr lang="es-MX" sz="3200" dirty="0">
                <a:solidFill>
                  <a:schemeClr val="accent3">
                    <a:lumMod val="50000"/>
                  </a:schemeClr>
                </a:solidFill>
              </a:rPr>
              <a:t>Desempleo y subempleo</a:t>
            </a:r>
          </a:p>
          <a:p>
            <a:endParaRPr lang="es-MX" sz="3200" dirty="0">
              <a:solidFill>
                <a:schemeClr val="accent3">
                  <a:lumMod val="50000"/>
                </a:schemeClr>
              </a:solidFill>
            </a:endParaRPr>
          </a:p>
        </p:txBody>
      </p:sp>
    </p:spTree>
    <p:extLst>
      <p:ext uri="{BB962C8B-B14F-4D97-AF65-F5344CB8AC3E}">
        <p14:creationId xmlns:p14="http://schemas.microsoft.com/office/powerpoint/2010/main" val="131056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3B5824-2BA0-12AB-24D1-141D6EC310B0}"/>
              </a:ext>
            </a:extLst>
          </p:cNvPr>
          <p:cNvSpPr txBox="1"/>
          <p:nvPr/>
        </p:nvSpPr>
        <p:spPr>
          <a:xfrm>
            <a:off x="1252024" y="1666722"/>
            <a:ext cx="8060788" cy="646331"/>
          </a:xfrm>
          <a:prstGeom prst="rect">
            <a:avLst/>
          </a:prstGeom>
          <a:noFill/>
        </p:spPr>
        <p:txBody>
          <a:bodyPr wrap="square" rtlCol="0">
            <a:spAutoFit/>
          </a:bodyPr>
          <a:lstStyle/>
          <a:p>
            <a:r>
              <a:rPr lang="es-MX" sz="3600" dirty="0">
                <a:solidFill>
                  <a:schemeClr val="accent3">
                    <a:lumMod val="50000"/>
                  </a:schemeClr>
                </a:solidFill>
                <a:effectLst>
                  <a:outerShdw blurRad="38100" dist="38100" dir="2700000" algn="tl">
                    <a:srgbClr val="000000">
                      <a:alpha val="43137"/>
                    </a:srgbClr>
                  </a:outerShdw>
                </a:effectLst>
              </a:rPr>
              <a:t>En la vida política</a:t>
            </a:r>
          </a:p>
        </p:txBody>
      </p:sp>
      <p:sp>
        <p:nvSpPr>
          <p:cNvPr id="3" name="Título 1">
            <a:extLst>
              <a:ext uri="{FF2B5EF4-FFF2-40B4-BE49-F238E27FC236}">
                <a16:creationId xmlns:a16="http://schemas.microsoft.com/office/drawing/2014/main" id="{6BBFB886-8546-EDC3-370B-FC29D4026533}"/>
              </a:ext>
            </a:extLst>
          </p:cNvPr>
          <p:cNvSpPr txBox="1">
            <a:spLocks/>
          </p:cNvSpPr>
          <p:nvPr/>
        </p:nvSpPr>
        <p:spPr>
          <a:xfrm>
            <a:off x="1252024" y="186266"/>
            <a:ext cx="932298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000" b="1" dirty="0">
                <a:solidFill>
                  <a:schemeClr val="accent4">
                    <a:lumMod val="75000"/>
                  </a:schemeClr>
                </a:solidFill>
                <a:latin typeface="Aharoni" panose="02010803020104030203" pitchFamily="2" charset="-79"/>
                <a:cs typeface="Aharoni" panose="02010803020104030203" pitchFamily="2" charset="-79"/>
              </a:rPr>
              <a:t>Factores que contribuyen a la inseguridad y la violencia</a:t>
            </a:r>
          </a:p>
        </p:txBody>
      </p:sp>
      <p:sp>
        <p:nvSpPr>
          <p:cNvPr id="4" name="CuadroTexto 3">
            <a:extLst>
              <a:ext uri="{FF2B5EF4-FFF2-40B4-BE49-F238E27FC236}">
                <a16:creationId xmlns:a16="http://schemas.microsoft.com/office/drawing/2014/main" id="{65C7AD59-E0AF-C16D-1DCC-03380B749ECF}"/>
              </a:ext>
            </a:extLst>
          </p:cNvPr>
          <p:cNvSpPr txBox="1"/>
          <p:nvPr/>
        </p:nvSpPr>
        <p:spPr>
          <a:xfrm>
            <a:off x="5753990" y="2622839"/>
            <a:ext cx="6157052" cy="3539430"/>
          </a:xfrm>
          <a:prstGeom prst="rect">
            <a:avLst/>
          </a:prstGeom>
          <a:noFill/>
        </p:spPr>
        <p:txBody>
          <a:bodyPr wrap="square" rtlCol="0">
            <a:spAutoFit/>
          </a:bodyPr>
          <a:lstStyle/>
          <a:p>
            <a:pPr marL="457200" indent="-457200">
              <a:buFont typeface="Wingdings" panose="05000000000000000000" pitchFamily="2" charset="2"/>
              <a:buChar char="§"/>
            </a:pPr>
            <a:r>
              <a:rPr lang="es-MX" sz="3200" dirty="0">
                <a:solidFill>
                  <a:schemeClr val="accent3">
                    <a:lumMod val="50000"/>
                  </a:schemeClr>
                </a:solidFill>
              </a:rPr>
              <a:t>Corrupción e impunidad</a:t>
            </a:r>
          </a:p>
          <a:p>
            <a:pPr marL="457200" indent="-457200">
              <a:buFont typeface="Wingdings" panose="05000000000000000000" pitchFamily="2" charset="2"/>
              <a:buChar char="§"/>
            </a:pPr>
            <a:r>
              <a:rPr lang="es-MX" sz="3200" dirty="0">
                <a:solidFill>
                  <a:schemeClr val="accent3">
                    <a:lumMod val="50000"/>
                  </a:schemeClr>
                </a:solidFill>
              </a:rPr>
              <a:t>Inseguridad ciudadana</a:t>
            </a:r>
          </a:p>
          <a:p>
            <a:pPr marL="457200" indent="-457200">
              <a:buFont typeface="Wingdings" panose="05000000000000000000" pitchFamily="2" charset="2"/>
              <a:buChar char="§"/>
            </a:pPr>
            <a:r>
              <a:rPr lang="es-MX" sz="3200" dirty="0">
                <a:solidFill>
                  <a:schemeClr val="accent3">
                    <a:lumMod val="50000"/>
                  </a:schemeClr>
                </a:solidFill>
              </a:rPr>
              <a:t>Procuración de justicia</a:t>
            </a:r>
          </a:p>
          <a:p>
            <a:pPr marL="457200" indent="-457200">
              <a:buFont typeface="Wingdings" panose="05000000000000000000" pitchFamily="2" charset="2"/>
              <a:buChar char="§"/>
            </a:pPr>
            <a:r>
              <a:rPr lang="es-MX" sz="3200" dirty="0">
                <a:solidFill>
                  <a:schemeClr val="accent3">
                    <a:lumMod val="50000"/>
                  </a:schemeClr>
                </a:solidFill>
              </a:rPr>
              <a:t>Sistema penitenciario</a:t>
            </a:r>
          </a:p>
          <a:p>
            <a:pPr marL="457200" indent="-457200">
              <a:buFont typeface="Wingdings" panose="05000000000000000000" pitchFamily="2" charset="2"/>
              <a:buChar char="§"/>
            </a:pPr>
            <a:r>
              <a:rPr lang="es-MX" sz="3200" dirty="0">
                <a:solidFill>
                  <a:schemeClr val="accent3">
                    <a:lumMod val="50000"/>
                  </a:schemeClr>
                </a:solidFill>
              </a:rPr>
              <a:t>Violencia institucionalizada</a:t>
            </a:r>
          </a:p>
          <a:p>
            <a:pPr marL="457200" indent="-457200">
              <a:buFont typeface="Wingdings" panose="05000000000000000000" pitchFamily="2" charset="2"/>
              <a:buChar char="§"/>
            </a:pPr>
            <a:r>
              <a:rPr lang="es-MX" sz="3200" dirty="0">
                <a:solidFill>
                  <a:schemeClr val="accent3">
                    <a:lumMod val="50000"/>
                  </a:schemeClr>
                </a:solidFill>
              </a:rPr>
              <a:t>Las fuerzas de seguridad</a:t>
            </a:r>
          </a:p>
          <a:p>
            <a:pPr marL="457200" indent="-457200">
              <a:buFont typeface="Wingdings" panose="05000000000000000000" pitchFamily="2" charset="2"/>
              <a:buChar char="§"/>
            </a:pPr>
            <a:endParaRPr lang="es-MX" sz="3200" dirty="0">
              <a:solidFill>
                <a:schemeClr val="accent3">
                  <a:lumMod val="50000"/>
                </a:schemeClr>
              </a:solidFill>
            </a:endParaRPr>
          </a:p>
        </p:txBody>
      </p:sp>
      <p:pic>
        <p:nvPicPr>
          <p:cNvPr id="2050" name="Picture 2" descr="Introducción a la inseguridad en México - Mínimo Necesario">
            <a:extLst>
              <a:ext uri="{FF2B5EF4-FFF2-40B4-BE49-F238E27FC236}">
                <a16:creationId xmlns:a16="http://schemas.microsoft.com/office/drawing/2014/main" id="{D40CC4E2-250F-7F9F-C11B-0674EBEE9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024" y="2868839"/>
            <a:ext cx="4346917" cy="2828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77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188DA29A-52AC-D105-904D-3B6113C57867}"/>
              </a:ext>
            </a:extLst>
          </p:cNvPr>
          <p:cNvSpPr txBox="1">
            <a:spLocks/>
          </p:cNvSpPr>
          <p:nvPr/>
        </p:nvSpPr>
        <p:spPr>
          <a:xfrm>
            <a:off x="1139482" y="312897"/>
            <a:ext cx="932298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000" b="1" dirty="0">
                <a:solidFill>
                  <a:schemeClr val="accent4">
                    <a:lumMod val="75000"/>
                  </a:schemeClr>
                </a:solidFill>
                <a:latin typeface="Aharoni" panose="02010803020104030203" pitchFamily="2" charset="-79"/>
                <a:cs typeface="Aharoni" panose="02010803020104030203" pitchFamily="2" charset="-79"/>
              </a:rPr>
              <a:t>Factores que contribuyen a la inseguridad y la violencia</a:t>
            </a:r>
          </a:p>
        </p:txBody>
      </p:sp>
      <p:sp>
        <p:nvSpPr>
          <p:cNvPr id="6" name="CuadroTexto 5">
            <a:extLst>
              <a:ext uri="{FF2B5EF4-FFF2-40B4-BE49-F238E27FC236}">
                <a16:creationId xmlns:a16="http://schemas.microsoft.com/office/drawing/2014/main" id="{73F2A311-33F9-E1C2-0457-7CACA8A80EB4}"/>
              </a:ext>
            </a:extLst>
          </p:cNvPr>
          <p:cNvSpPr txBox="1"/>
          <p:nvPr/>
        </p:nvSpPr>
        <p:spPr>
          <a:xfrm>
            <a:off x="6654019" y="1918835"/>
            <a:ext cx="4149969" cy="646331"/>
          </a:xfrm>
          <a:prstGeom prst="rect">
            <a:avLst/>
          </a:prstGeom>
          <a:noFill/>
        </p:spPr>
        <p:txBody>
          <a:bodyPr wrap="square" rtlCol="0">
            <a:spAutoFit/>
          </a:bodyPr>
          <a:lstStyle/>
          <a:p>
            <a:pPr algn="ctr"/>
            <a:r>
              <a:rPr lang="es-MX" sz="3600" dirty="0">
                <a:solidFill>
                  <a:schemeClr val="accent3">
                    <a:lumMod val="50000"/>
                  </a:schemeClr>
                </a:solidFill>
                <a:effectLst>
                  <a:outerShdw blurRad="38100" dist="38100" dir="2700000" algn="tl">
                    <a:srgbClr val="000000">
                      <a:alpha val="43137"/>
                    </a:srgbClr>
                  </a:outerShdw>
                </a:effectLst>
              </a:rPr>
              <a:t>En la vida social</a:t>
            </a:r>
          </a:p>
        </p:txBody>
      </p:sp>
      <p:sp>
        <p:nvSpPr>
          <p:cNvPr id="7" name="CuadroTexto 6">
            <a:extLst>
              <a:ext uri="{FF2B5EF4-FFF2-40B4-BE49-F238E27FC236}">
                <a16:creationId xmlns:a16="http://schemas.microsoft.com/office/drawing/2014/main" id="{C5124F03-C969-E49D-9668-8A67D0C72074}"/>
              </a:ext>
            </a:extLst>
          </p:cNvPr>
          <p:cNvSpPr txBox="1"/>
          <p:nvPr/>
        </p:nvSpPr>
        <p:spPr>
          <a:xfrm>
            <a:off x="731823" y="2861991"/>
            <a:ext cx="6157052" cy="3539430"/>
          </a:xfrm>
          <a:prstGeom prst="rect">
            <a:avLst/>
          </a:prstGeom>
          <a:noFill/>
        </p:spPr>
        <p:txBody>
          <a:bodyPr wrap="square" rtlCol="0">
            <a:spAutoFit/>
          </a:bodyPr>
          <a:lstStyle/>
          <a:p>
            <a:pPr marL="457200" indent="-457200">
              <a:buFont typeface="Wingdings" panose="05000000000000000000" pitchFamily="2" charset="2"/>
              <a:buChar char="§"/>
            </a:pPr>
            <a:r>
              <a:rPr lang="es-MX" sz="3200" dirty="0">
                <a:solidFill>
                  <a:schemeClr val="accent3">
                    <a:lumMod val="50000"/>
                  </a:schemeClr>
                </a:solidFill>
              </a:rPr>
              <a:t>Violencia intrafamiliar</a:t>
            </a:r>
          </a:p>
          <a:p>
            <a:pPr marL="457200" indent="-457200">
              <a:buFont typeface="Wingdings" panose="05000000000000000000" pitchFamily="2" charset="2"/>
              <a:buChar char="§"/>
            </a:pPr>
            <a:r>
              <a:rPr lang="es-MX" sz="3200" dirty="0">
                <a:solidFill>
                  <a:schemeClr val="accent3">
                    <a:lumMod val="50000"/>
                  </a:schemeClr>
                </a:solidFill>
              </a:rPr>
              <a:t>Violencia contra las mujeres</a:t>
            </a:r>
          </a:p>
          <a:p>
            <a:pPr marL="457200" indent="-457200">
              <a:buFont typeface="Wingdings" panose="05000000000000000000" pitchFamily="2" charset="2"/>
              <a:buChar char="§"/>
            </a:pPr>
            <a:r>
              <a:rPr lang="es-MX" sz="3200" dirty="0">
                <a:solidFill>
                  <a:schemeClr val="accent3">
                    <a:lumMod val="50000"/>
                  </a:schemeClr>
                </a:solidFill>
              </a:rPr>
              <a:t>Violencia infantil</a:t>
            </a:r>
          </a:p>
          <a:p>
            <a:pPr marL="457200" indent="-457200">
              <a:buFont typeface="Wingdings" panose="05000000000000000000" pitchFamily="2" charset="2"/>
              <a:buChar char="§"/>
            </a:pPr>
            <a:r>
              <a:rPr lang="es-MX" sz="3200" dirty="0">
                <a:solidFill>
                  <a:schemeClr val="accent3">
                    <a:lumMod val="50000"/>
                  </a:schemeClr>
                </a:solidFill>
              </a:rPr>
              <a:t>La violencia, jóvenes y adolescentes</a:t>
            </a:r>
          </a:p>
          <a:p>
            <a:pPr marL="457200" indent="-457200">
              <a:buFont typeface="Wingdings" panose="05000000000000000000" pitchFamily="2" charset="2"/>
              <a:buChar char="§"/>
            </a:pPr>
            <a:r>
              <a:rPr lang="es-MX" sz="3200" dirty="0">
                <a:solidFill>
                  <a:schemeClr val="accent3">
                    <a:lumMod val="50000"/>
                  </a:schemeClr>
                </a:solidFill>
              </a:rPr>
              <a:t>Violencia y vida comunitaria</a:t>
            </a:r>
          </a:p>
          <a:p>
            <a:pPr marL="457200" indent="-457200">
              <a:buFont typeface="Wingdings" panose="05000000000000000000" pitchFamily="2" charset="2"/>
              <a:buChar char="§"/>
            </a:pPr>
            <a:endParaRPr lang="es-MX" sz="3200" dirty="0">
              <a:solidFill>
                <a:schemeClr val="accent3">
                  <a:lumMod val="50000"/>
                </a:schemeClr>
              </a:solidFill>
            </a:endParaRPr>
          </a:p>
        </p:txBody>
      </p:sp>
      <p:pic>
        <p:nvPicPr>
          <p:cNvPr id="3074" name="Picture 2" descr="Opinión. Violencia, AMLO y la oposición: mientras los muertos los ponemos  los de abajo">
            <a:extLst>
              <a:ext uri="{FF2B5EF4-FFF2-40B4-BE49-F238E27FC236}">
                <a16:creationId xmlns:a16="http://schemas.microsoft.com/office/drawing/2014/main" id="{2C56983E-D31E-17D0-2AD5-2E24706F3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087" y="2861991"/>
            <a:ext cx="4333901" cy="2596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32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BFFA1-9FCC-03B6-B531-E95D20BF7D95}"/>
              </a:ext>
            </a:extLst>
          </p:cNvPr>
          <p:cNvSpPr txBox="1">
            <a:spLocks/>
          </p:cNvSpPr>
          <p:nvPr/>
        </p:nvSpPr>
        <p:spPr>
          <a:xfrm>
            <a:off x="1139482" y="312897"/>
            <a:ext cx="932298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000" b="1" dirty="0">
                <a:solidFill>
                  <a:schemeClr val="accent4">
                    <a:lumMod val="75000"/>
                  </a:schemeClr>
                </a:solidFill>
                <a:latin typeface="Aharoni" panose="02010803020104030203" pitchFamily="2" charset="-79"/>
                <a:cs typeface="Aharoni" panose="02010803020104030203" pitchFamily="2" charset="-79"/>
              </a:rPr>
              <a:t>Factores que contribuyen a la inseguridad y la violencia</a:t>
            </a:r>
          </a:p>
        </p:txBody>
      </p:sp>
      <p:sp>
        <p:nvSpPr>
          <p:cNvPr id="3" name="CuadroTexto 2">
            <a:extLst>
              <a:ext uri="{FF2B5EF4-FFF2-40B4-BE49-F238E27FC236}">
                <a16:creationId xmlns:a16="http://schemas.microsoft.com/office/drawing/2014/main" id="{FE79ADB5-0190-F8EC-3266-0BE9C3D574ED}"/>
              </a:ext>
            </a:extLst>
          </p:cNvPr>
          <p:cNvSpPr txBox="1"/>
          <p:nvPr/>
        </p:nvSpPr>
        <p:spPr>
          <a:xfrm>
            <a:off x="1477107" y="2125529"/>
            <a:ext cx="4149969" cy="646331"/>
          </a:xfrm>
          <a:prstGeom prst="rect">
            <a:avLst/>
          </a:prstGeom>
          <a:noFill/>
        </p:spPr>
        <p:txBody>
          <a:bodyPr wrap="square" rtlCol="0">
            <a:spAutoFit/>
          </a:bodyPr>
          <a:lstStyle/>
          <a:p>
            <a:pPr algn="ctr"/>
            <a:r>
              <a:rPr lang="es-MX" sz="3600" dirty="0">
                <a:solidFill>
                  <a:schemeClr val="accent3">
                    <a:lumMod val="50000"/>
                  </a:schemeClr>
                </a:solidFill>
                <a:effectLst>
                  <a:outerShdw blurRad="38100" dist="38100" dir="2700000" algn="tl">
                    <a:srgbClr val="000000">
                      <a:alpha val="43137"/>
                    </a:srgbClr>
                  </a:outerShdw>
                </a:effectLst>
              </a:rPr>
              <a:t>En la cultura</a:t>
            </a:r>
          </a:p>
        </p:txBody>
      </p:sp>
      <p:sp>
        <p:nvSpPr>
          <p:cNvPr id="4" name="CuadroTexto 3">
            <a:extLst>
              <a:ext uri="{FF2B5EF4-FFF2-40B4-BE49-F238E27FC236}">
                <a16:creationId xmlns:a16="http://schemas.microsoft.com/office/drawing/2014/main" id="{DBFD8D32-5224-658D-E61F-43B57EE688A0}"/>
              </a:ext>
            </a:extLst>
          </p:cNvPr>
          <p:cNvSpPr txBox="1"/>
          <p:nvPr/>
        </p:nvSpPr>
        <p:spPr>
          <a:xfrm>
            <a:off x="6752796" y="3423679"/>
            <a:ext cx="4937457" cy="2554545"/>
          </a:xfrm>
          <a:prstGeom prst="rect">
            <a:avLst/>
          </a:prstGeom>
          <a:noFill/>
        </p:spPr>
        <p:txBody>
          <a:bodyPr wrap="square" rtlCol="0">
            <a:spAutoFit/>
          </a:bodyPr>
          <a:lstStyle/>
          <a:p>
            <a:pPr marL="457200" indent="-457200">
              <a:buFont typeface="Wingdings" panose="05000000000000000000" pitchFamily="2" charset="2"/>
              <a:buChar char="§"/>
            </a:pPr>
            <a:r>
              <a:rPr lang="es-MX" sz="3200" dirty="0">
                <a:solidFill>
                  <a:schemeClr val="accent3">
                    <a:lumMod val="50000"/>
                  </a:schemeClr>
                </a:solidFill>
              </a:rPr>
              <a:t>Emergencia educativa</a:t>
            </a:r>
          </a:p>
          <a:p>
            <a:pPr marL="457200" indent="-457200">
              <a:buFont typeface="Wingdings" panose="05000000000000000000" pitchFamily="2" charset="2"/>
              <a:buChar char="§"/>
            </a:pPr>
            <a:r>
              <a:rPr lang="es-MX" sz="3200" dirty="0">
                <a:solidFill>
                  <a:schemeClr val="accent3">
                    <a:lumMod val="50000"/>
                  </a:schemeClr>
                </a:solidFill>
              </a:rPr>
              <a:t>Medios de comunicación social</a:t>
            </a:r>
          </a:p>
          <a:p>
            <a:pPr marL="457200" indent="-457200">
              <a:buFont typeface="Wingdings" panose="05000000000000000000" pitchFamily="2" charset="2"/>
              <a:buChar char="§"/>
            </a:pPr>
            <a:r>
              <a:rPr lang="es-MX" sz="3200" dirty="0">
                <a:solidFill>
                  <a:schemeClr val="accent3">
                    <a:lumMod val="50000"/>
                  </a:schemeClr>
                </a:solidFill>
              </a:rPr>
              <a:t>Religión y cultura</a:t>
            </a:r>
          </a:p>
          <a:p>
            <a:endParaRPr lang="es-MX" sz="3200" dirty="0">
              <a:solidFill>
                <a:schemeClr val="accent3">
                  <a:lumMod val="50000"/>
                </a:schemeClr>
              </a:solidFill>
            </a:endParaRPr>
          </a:p>
        </p:txBody>
      </p:sp>
      <p:pic>
        <p:nvPicPr>
          <p:cNvPr id="4098" name="Picture 2" descr="En claves:¿por qué protestan los maestros en México? | Noticias | teleSUR">
            <a:extLst>
              <a:ext uri="{FF2B5EF4-FFF2-40B4-BE49-F238E27FC236}">
                <a16:creationId xmlns:a16="http://schemas.microsoft.com/office/drawing/2014/main" id="{0E368776-1716-085E-AC2B-4F3A49554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482" y="3094178"/>
            <a:ext cx="5110968" cy="2884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878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87577" y="2766218"/>
            <a:ext cx="9416845" cy="1325563"/>
          </a:xfrm>
        </p:spPr>
        <p:txBody>
          <a:bodyPr>
            <a:normAutofit/>
          </a:bodyPr>
          <a:lstStyle/>
          <a:p>
            <a:pPr algn="ctr"/>
            <a:r>
              <a:rPr lang="es-MX" b="1" dirty="0">
                <a:solidFill>
                  <a:schemeClr val="accent4">
                    <a:lumMod val="75000"/>
                  </a:schemeClr>
                </a:solidFill>
                <a:latin typeface="Aharoni" panose="02010803020104030203" pitchFamily="2" charset="-79"/>
                <a:cs typeface="Aharoni" panose="02010803020104030203" pitchFamily="2" charset="-79"/>
              </a:rPr>
              <a:t>Espacio para dudas y preguntas</a:t>
            </a:r>
          </a:p>
        </p:txBody>
      </p:sp>
    </p:spTree>
    <p:extLst>
      <p:ext uri="{BB962C8B-B14F-4D97-AF65-F5344CB8AC3E}">
        <p14:creationId xmlns:p14="http://schemas.microsoft.com/office/powerpoint/2010/main" val="15527598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38030</TotalTime>
  <Words>267</Words>
  <Application>Microsoft Office PowerPoint</Application>
  <PresentationFormat>Panorámica</PresentationFormat>
  <Paragraphs>37</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Aharoni</vt:lpstr>
      <vt:lpstr>Arial</vt:lpstr>
      <vt:lpstr>Calibri</vt:lpstr>
      <vt:lpstr>Calibri Light</vt:lpstr>
      <vt:lpstr>Wingdings</vt:lpstr>
      <vt:lpstr>Tema de Office</vt:lpstr>
      <vt:lpstr>Presentación de Apoyo </vt:lpstr>
      <vt:lpstr>Presentación de PowerPoint</vt:lpstr>
      <vt:lpstr>Factores que contribuyen a la inseguridad y la violencia</vt:lpstr>
      <vt:lpstr>Factores que contribuyen a la inseguridad y la violencia</vt:lpstr>
      <vt:lpstr>Presentación de PowerPoint</vt:lpstr>
      <vt:lpstr>Presentación de PowerPoint</vt:lpstr>
      <vt:lpstr>Presentación de PowerPoint</vt:lpstr>
      <vt:lpstr>Espacio para dudas y preguntas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 Misión Católica 2023</dc:title>
  <dc:creator>Cuenta Microsoft</dc:creator>
  <cp:lastModifiedBy>Vicaria De Laicos</cp:lastModifiedBy>
  <cp:revision>60</cp:revision>
  <dcterms:created xsi:type="dcterms:W3CDTF">2023-03-08T05:58:54Z</dcterms:created>
  <dcterms:modified xsi:type="dcterms:W3CDTF">2023-05-05T05:00:50Z</dcterms:modified>
</cp:coreProperties>
</file>