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93" r:id="rId4"/>
    <p:sldId id="294" r:id="rId5"/>
    <p:sldId id="295" r:id="rId6"/>
    <p:sldId id="296" r:id="rId7"/>
    <p:sldId id="297" r:id="rId8"/>
    <p:sldId id="298" r:id="rId9"/>
    <p:sldId id="288" r:id="rId10"/>
    <p:sldId id="272" r:id="rId11"/>
    <p:sldId id="278" r:id="rId12"/>
    <p:sldId id="279" r:id="rId13"/>
    <p:sldId id="300" r:id="rId14"/>
    <p:sldId id="301" r:id="rId15"/>
    <p:sldId id="283" r:id="rId16"/>
    <p:sldId id="284" r:id="rId17"/>
    <p:sldId id="285" r:id="rId18"/>
    <p:sldId id="286" r:id="rId19"/>
    <p:sldId id="302" r:id="rId20"/>
    <p:sldId id="303" r:id="rId21"/>
    <p:sldId id="304" r:id="rId22"/>
    <p:sldId id="306" r:id="rId23"/>
    <p:sldId id="291"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9" autoAdjust="0"/>
    <p:restoredTop sz="94660"/>
  </p:normalViewPr>
  <p:slideViewPr>
    <p:cSldViewPr snapToGrid="0">
      <p:cViewPr varScale="1">
        <p:scale>
          <a:sx n="79" d="100"/>
          <a:sy n="79" d="100"/>
        </p:scale>
        <p:origin x="4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361054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2932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44526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366020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88616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4DE7A082-0F26-4921-BDDA-8D82A768E38A}" type="datetimeFigureOut">
              <a:rPr lang="es-MX" smtClean="0"/>
              <a:t>04/05/2023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402548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4DE7A082-0F26-4921-BDDA-8D82A768E38A}" type="datetimeFigureOut">
              <a:rPr lang="es-MX" smtClean="0"/>
              <a:t>04/05/2023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120090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4DE7A082-0F26-4921-BDDA-8D82A768E38A}" type="datetimeFigureOut">
              <a:rPr lang="es-MX" smtClean="0"/>
              <a:t>04/05/2023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267946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DE7A082-0F26-4921-BDDA-8D82A768E38A}" type="datetimeFigureOut">
              <a:rPr lang="es-MX" smtClean="0"/>
              <a:t>04/05/2023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343758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DE7A082-0F26-4921-BDDA-8D82A768E38A}" type="datetimeFigureOut">
              <a:rPr lang="es-MX" smtClean="0"/>
              <a:t>04/05/2023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416401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DE7A082-0F26-4921-BDDA-8D82A768E38A}" type="datetimeFigureOut">
              <a:rPr lang="es-MX" smtClean="0"/>
              <a:t>04/05/2023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226398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7A082-0F26-4921-BDDA-8D82A768E38A}" type="datetimeFigureOut">
              <a:rPr lang="es-MX" smtClean="0"/>
              <a:t>04/05/2023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9C9ED-0E10-4466-9BD6-486F9A807336}" type="slidenum">
              <a:rPr lang="es-MX" smtClean="0"/>
              <a:t>‹Nº›</a:t>
            </a:fld>
            <a:endParaRPr lang="es-MX"/>
          </a:p>
        </p:txBody>
      </p:sp>
    </p:spTree>
    <p:extLst>
      <p:ext uri="{BB962C8B-B14F-4D97-AF65-F5344CB8AC3E}">
        <p14:creationId xmlns:p14="http://schemas.microsoft.com/office/powerpoint/2010/main" val="70853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ranmision.org.mx/_files/ugd/ed93fc_ccc2e59257c341bcb3b7c46caa484e73.pdf" TargetMode="External"/><Relationship Id="rId2" Type="http://schemas.openxmlformats.org/officeDocument/2006/relationships/hyperlink" Target="https://www.granmision.org.mx/_files/ugd/ed93fc_9ec3949313224b70b18cb67b68da8d18.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60264"/>
            <a:ext cx="9144000" cy="2045549"/>
          </a:xfrm>
        </p:spPr>
        <p:txBody>
          <a:bodyPr>
            <a:normAutofit fontScale="90000"/>
          </a:bodyPr>
          <a:lstStyle/>
          <a:p>
            <a:r>
              <a:rPr lang="es-MX" sz="6600" dirty="0">
                <a:solidFill>
                  <a:schemeClr val="tx1">
                    <a:lumMod val="50000"/>
                    <a:lumOff val="50000"/>
                  </a:schemeClr>
                </a:solidFill>
                <a:latin typeface="Aharoni" panose="02010803020104030203" pitchFamily="2" charset="-79"/>
                <a:cs typeface="Aharoni" panose="02010803020104030203" pitchFamily="2" charset="-79"/>
              </a:rPr>
              <a:t>Presentación de Apoyo</a:t>
            </a:r>
            <a:br>
              <a:rPr lang="es-MX" sz="6600" dirty="0">
                <a:solidFill>
                  <a:schemeClr val="tx1">
                    <a:lumMod val="50000"/>
                    <a:lumOff val="50000"/>
                  </a:schemeClr>
                </a:solidFill>
                <a:latin typeface="Aharoni" panose="02010803020104030203" pitchFamily="2" charset="-79"/>
                <a:cs typeface="Aharoni" panose="02010803020104030203" pitchFamily="2" charset="-79"/>
              </a:rPr>
            </a:br>
            <a:endParaRPr lang="es-MX" sz="6600" dirty="0">
              <a:solidFill>
                <a:schemeClr val="tx1">
                  <a:lumMod val="50000"/>
                  <a:lumOff val="50000"/>
                </a:schemeClr>
              </a:solidFill>
              <a:latin typeface="Aharoni" panose="02010803020104030203" pitchFamily="2" charset="-79"/>
              <a:cs typeface="Aharoni" panose="02010803020104030203" pitchFamily="2" charset="-79"/>
            </a:endParaRPr>
          </a:p>
        </p:txBody>
      </p:sp>
      <p:sp>
        <p:nvSpPr>
          <p:cNvPr id="8" name="CuadroTexto 7">
            <a:extLst>
              <a:ext uri="{FF2B5EF4-FFF2-40B4-BE49-F238E27FC236}">
                <a16:creationId xmlns:a16="http://schemas.microsoft.com/office/drawing/2014/main" id="{2E8D6142-0BDB-A44D-1717-5D3D40C5956A}"/>
              </a:ext>
            </a:extLst>
          </p:cNvPr>
          <p:cNvSpPr txBox="1"/>
          <p:nvPr/>
        </p:nvSpPr>
        <p:spPr>
          <a:xfrm>
            <a:off x="724361" y="1827635"/>
            <a:ext cx="10743277" cy="4339650"/>
          </a:xfrm>
          <a:prstGeom prst="rect">
            <a:avLst/>
          </a:prstGeom>
          <a:noFill/>
        </p:spPr>
        <p:txBody>
          <a:bodyPr wrap="square" rtlCol="0">
            <a:spAutoFit/>
          </a:bodyPr>
          <a:lstStyle/>
          <a:p>
            <a:pPr algn="just"/>
            <a:r>
              <a:rPr lang="es-MX" sz="2800" dirty="0">
                <a:solidFill>
                  <a:schemeClr val="accent3">
                    <a:lumMod val="50000"/>
                  </a:schemeClr>
                </a:solidFill>
              </a:rPr>
              <a:t>El presente documento tiene la finalidad de ser un elemento de apoyo para la formación de los discípulos misioneros de nuestra Arquidiócesis de Tlalnepantla como agentes de paz, para la impartición del tema 2:</a:t>
            </a:r>
          </a:p>
          <a:p>
            <a:endParaRPr lang="es-MX" sz="2800" dirty="0">
              <a:solidFill>
                <a:schemeClr val="accent3">
                  <a:lumMod val="50000"/>
                </a:schemeClr>
              </a:solidFill>
            </a:endParaRPr>
          </a:p>
          <a:p>
            <a:endParaRPr lang="es-MX" sz="2800" dirty="0">
              <a:solidFill>
                <a:schemeClr val="accent3">
                  <a:lumMod val="50000"/>
                </a:schemeClr>
              </a:solidFill>
            </a:endParaRPr>
          </a:p>
          <a:p>
            <a:endParaRPr lang="es-MX" sz="2800" dirty="0">
              <a:solidFill>
                <a:schemeClr val="accent3">
                  <a:lumMod val="50000"/>
                </a:schemeClr>
              </a:solidFill>
            </a:endParaRPr>
          </a:p>
          <a:p>
            <a:r>
              <a:rPr lang="es-MX" sz="2800" dirty="0">
                <a:solidFill>
                  <a:schemeClr val="accent3">
                    <a:lumMod val="50000"/>
                  </a:schemeClr>
                </a:solidFill>
              </a:rPr>
              <a:t>El cual es tomado de los documentos:</a:t>
            </a:r>
          </a:p>
          <a:p>
            <a:pPr marL="457200" indent="-457200">
              <a:buAutoNum type="arabicPeriod"/>
            </a:pPr>
            <a:r>
              <a:rPr lang="es-MX" sz="2400" dirty="0">
                <a:solidFill>
                  <a:schemeClr val="accent3">
                    <a:lumMod val="50000"/>
                  </a:schemeClr>
                </a:solidFill>
              </a:rPr>
              <a:t>“QUE EN CRISTO NUESTRA PAZ MÉXICO TENGA VIDA DIGNA” Páginas 46 a la 49.</a:t>
            </a:r>
          </a:p>
          <a:p>
            <a:pPr marL="514350" indent="-514350">
              <a:buAutoNum type="arabicPeriod"/>
            </a:pPr>
            <a:endParaRPr lang="es-MX" sz="2800" dirty="0">
              <a:solidFill>
                <a:schemeClr val="accent3">
                  <a:lumMod val="50000"/>
                </a:schemeClr>
              </a:solidFill>
            </a:endParaRPr>
          </a:p>
          <a:p>
            <a:pPr marL="514350" indent="-514350">
              <a:buAutoNum type="arabicPeriod"/>
            </a:pPr>
            <a:r>
              <a:rPr lang="es-MX" sz="2400" dirty="0">
                <a:solidFill>
                  <a:schemeClr val="accent3">
                    <a:lumMod val="50000"/>
                  </a:schemeClr>
                </a:solidFill>
              </a:rPr>
              <a:t>“FRATELLI TUTTI” Capitulo séptimo</a:t>
            </a:r>
            <a:r>
              <a:rPr lang="es-MX" sz="2800" dirty="0">
                <a:solidFill>
                  <a:schemeClr val="accent3">
                    <a:lumMod val="50000"/>
                  </a:schemeClr>
                </a:solidFill>
              </a:rPr>
              <a:t> </a:t>
            </a:r>
            <a:r>
              <a:rPr lang="es-MX" sz="2400" dirty="0">
                <a:solidFill>
                  <a:schemeClr val="accent3">
                    <a:lumMod val="50000"/>
                  </a:schemeClr>
                </a:solidFill>
              </a:rPr>
              <a:t>Páginas 60 a la 72</a:t>
            </a:r>
            <a:endParaRPr lang="es-MX" sz="2800" dirty="0">
              <a:solidFill>
                <a:schemeClr val="accent3">
                  <a:lumMod val="50000"/>
                </a:schemeClr>
              </a:solidFill>
            </a:endParaRPr>
          </a:p>
        </p:txBody>
      </p:sp>
      <p:sp>
        <p:nvSpPr>
          <p:cNvPr id="9" name="Título 1">
            <a:extLst>
              <a:ext uri="{FF2B5EF4-FFF2-40B4-BE49-F238E27FC236}">
                <a16:creationId xmlns:a16="http://schemas.microsoft.com/office/drawing/2014/main" id="{54E5FD08-EDA2-8DC9-70D7-4ED1F476C122}"/>
              </a:ext>
            </a:extLst>
          </p:cNvPr>
          <p:cNvSpPr txBox="1">
            <a:spLocks/>
          </p:cNvSpPr>
          <p:nvPr/>
        </p:nvSpPr>
        <p:spPr>
          <a:xfrm>
            <a:off x="1975850" y="2980146"/>
            <a:ext cx="8240298"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800" b="1" dirty="0">
                <a:solidFill>
                  <a:schemeClr val="accent4">
                    <a:lumMod val="75000"/>
                  </a:schemeClr>
                </a:solidFill>
                <a:latin typeface="Aharoni" panose="02010803020104030203" pitchFamily="2" charset="-79"/>
                <a:cs typeface="Aharoni" panose="02010803020104030203" pitchFamily="2" charset="-79"/>
              </a:rPr>
              <a:t>EN CRISTO NO HAY LUGAR PARA LA VIOLENCIA Y LOS CAMINOS DE REENCUENTRO</a:t>
            </a:r>
          </a:p>
        </p:txBody>
      </p:sp>
      <p:sp>
        <p:nvSpPr>
          <p:cNvPr id="10" name="CuadroTexto 9">
            <a:extLst>
              <a:ext uri="{FF2B5EF4-FFF2-40B4-BE49-F238E27FC236}">
                <a16:creationId xmlns:a16="http://schemas.microsoft.com/office/drawing/2014/main" id="{FA1D8D8E-C61C-9E0B-7F5E-68610A09C89D}"/>
              </a:ext>
            </a:extLst>
          </p:cNvPr>
          <p:cNvSpPr txBox="1"/>
          <p:nvPr/>
        </p:nvSpPr>
        <p:spPr>
          <a:xfrm>
            <a:off x="9383949" y="5156659"/>
            <a:ext cx="1838528" cy="400110"/>
          </a:xfrm>
          <a:prstGeom prst="rect">
            <a:avLst/>
          </a:prstGeom>
          <a:noFill/>
        </p:spPr>
        <p:txBody>
          <a:bodyPr wrap="square" rtlCol="0">
            <a:spAutoFit/>
          </a:bodyPr>
          <a:lstStyle/>
          <a:p>
            <a:pPr algn="ctr"/>
            <a:r>
              <a:rPr lang="es-MX" sz="2000" dirty="0">
                <a:hlinkClick r:id="rId2"/>
              </a:rPr>
              <a:t>Ver documento </a:t>
            </a:r>
            <a:endParaRPr lang="es-MX" sz="2000" dirty="0"/>
          </a:p>
        </p:txBody>
      </p:sp>
      <p:sp>
        <p:nvSpPr>
          <p:cNvPr id="3" name="CuadroTexto 2">
            <a:extLst>
              <a:ext uri="{FF2B5EF4-FFF2-40B4-BE49-F238E27FC236}">
                <a16:creationId xmlns:a16="http://schemas.microsoft.com/office/drawing/2014/main" id="{8E3B0B86-D35B-F46C-E3F6-941F95444D4C}"/>
              </a:ext>
            </a:extLst>
          </p:cNvPr>
          <p:cNvSpPr txBox="1"/>
          <p:nvPr/>
        </p:nvSpPr>
        <p:spPr>
          <a:xfrm>
            <a:off x="7882639" y="5698167"/>
            <a:ext cx="1838528" cy="400110"/>
          </a:xfrm>
          <a:prstGeom prst="rect">
            <a:avLst/>
          </a:prstGeom>
          <a:noFill/>
        </p:spPr>
        <p:txBody>
          <a:bodyPr wrap="square" rtlCol="0">
            <a:spAutoFit/>
          </a:bodyPr>
          <a:lstStyle/>
          <a:p>
            <a:pPr algn="ctr"/>
            <a:r>
              <a:rPr lang="es-MX" sz="2000" dirty="0">
                <a:hlinkClick r:id="rId3"/>
              </a:rPr>
              <a:t>Ver documento </a:t>
            </a:r>
            <a:endParaRPr lang="es-MX" sz="2000" dirty="0"/>
          </a:p>
        </p:txBody>
      </p:sp>
    </p:spTree>
    <p:extLst>
      <p:ext uri="{BB962C8B-B14F-4D97-AF65-F5344CB8AC3E}">
        <p14:creationId xmlns:p14="http://schemas.microsoft.com/office/powerpoint/2010/main" val="189192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427DE59-5B12-2ACA-2405-A7F25025D4DF}"/>
              </a:ext>
            </a:extLst>
          </p:cNvPr>
          <p:cNvSpPr txBox="1"/>
          <p:nvPr/>
        </p:nvSpPr>
        <p:spPr>
          <a:xfrm>
            <a:off x="2307102" y="478302"/>
            <a:ext cx="8018584" cy="646331"/>
          </a:xfrm>
          <a:prstGeom prst="rect">
            <a:avLst/>
          </a:prstGeom>
          <a:noFill/>
        </p:spPr>
        <p:txBody>
          <a:bodyPr wrap="square" rtlCol="0">
            <a:spAutoFit/>
          </a:bodyPr>
          <a:lstStyle/>
          <a:p>
            <a:pPr algn="ctr"/>
            <a:r>
              <a:rPr lang="es-MX" sz="3600" dirty="0">
                <a:solidFill>
                  <a:schemeClr val="bg2">
                    <a:lumMod val="25000"/>
                  </a:schemeClr>
                </a:solidFill>
              </a:rPr>
              <a:t>Recomenzar desde la verdad</a:t>
            </a:r>
          </a:p>
        </p:txBody>
      </p:sp>
      <p:sp>
        <p:nvSpPr>
          <p:cNvPr id="3" name="CuadroTexto 2">
            <a:extLst>
              <a:ext uri="{FF2B5EF4-FFF2-40B4-BE49-F238E27FC236}">
                <a16:creationId xmlns:a16="http://schemas.microsoft.com/office/drawing/2014/main" id="{380DE95D-08F7-9D79-FE3B-17CBD941F99E}"/>
              </a:ext>
            </a:extLst>
          </p:cNvPr>
          <p:cNvSpPr txBox="1"/>
          <p:nvPr/>
        </p:nvSpPr>
        <p:spPr>
          <a:xfrm>
            <a:off x="942535" y="2110154"/>
            <a:ext cx="3137096" cy="1938992"/>
          </a:xfrm>
          <a:prstGeom prst="rect">
            <a:avLst/>
          </a:prstGeom>
          <a:noFill/>
        </p:spPr>
        <p:txBody>
          <a:bodyPr wrap="square" rtlCol="0">
            <a:spAutoFit/>
          </a:bodyPr>
          <a:lstStyle/>
          <a:p>
            <a:pPr algn="just"/>
            <a:r>
              <a:rPr lang="es-MX" sz="2400" dirty="0">
                <a:solidFill>
                  <a:schemeClr val="accent3">
                    <a:lumMod val="75000"/>
                  </a:schemeClr>
                </a:solidFill>
              </a:rPr>
              <a:t>Los que han estado duramente enfrentados conversan desde la verdad, clara y desnuda.</a:t>
            </a:r>
          </a:p>
        </p:txBody>
      </p:sp>
      <p:sp>
        <p:nvSpPr>
          <p:cNvPr id="4" name="CuadroTexto 3">
            <a:extLst>
              <a:ext uri="{FF2B5EF4-FFF2-40B4-BE49-F238E27FC236}">
                <a16:creationId xmlns:a16="http://schemas.microsoft.com/office/drawing/2014/main" id="{1F50122E-DF37-23C5-64C8-0FDF63969F1C}"/>
              </a:ext>
            </a:extLst>
          </p:cNvPr>
          <p:cNvSpPr txBox="1"/>
          <p:nvPr/>
        </p:nvSpPr>
        <p:spPr>
          <a:xfrm>
            <a:off x="2117189" y="5743637"/>
            <a:ext cx="7491046" cy="646331"/>
          </a:xfrm>
          <a:prstGeom prst="rect">
            <a:avLst/>
          </a:prstGeom>
          <a:noFill/>
        </p:spPr>
        <p:txBody>
          <a:bodyPr wrap="square" rtlCol="0">
            <a:spAutoFit/>
          </a:bodyPr>
          <a:lstStyle/>
          <a:p>
            <a:pPr algn="ctr"/>
            <a:r>
              <a:rPr lang="es-MX" dirty="0">
                <a:solidFill>
                  <a:schemeClr val="bg2">
                    <a:lumMod val="25000"/>
                  </a:schemeClr>
                </a:solidFill>
              </a:rPr>
              <a:t>No hay lugar para diplomacias vacías, para disimulos, para dobles discursos, para ocultamientos, para buenos modales que esconden la realidad.</a:t>
            </a:r>
          </a:p>
        </p:txBody>
      </p:sp>
      <p:pic>
        <p:nvPicPr>
          <p:cNvPr id="6146" name="Picture 2" descr="Rabinos israelíes piden al Papa que aclare sus comentarios sobre la ley  judía | Euronews">
            <a:extLst>
              <a:ext uri="{FF2B5EF4-FFF2-40B4-BE49-F238E27FC236}">
                <a16:creationId xmlns:a16="http://schemas.microsoft.com/office/drawing/2014/main" id="{BACE91A3-F38D-AE98-35ED-9073A71FA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233" y="1607904"/>
            <a:ext cx="6005606" cy="3381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0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20F2C174-B20E-1E68-A2A3-D56771590086}"/>
              </a:ext>
            </a:extLst>
          </p:cNvPr>
          <p:cNvSpPr>
            <a:spLocks noChangeArrowheads="1"/>
          </p:cNvSpPr>
          <p:nvPr/>
        </p:nvSpPr>
        <p:spPr bwMode="auto">
          <a:xfrm>
            <a:off x="4190710" y="1037621"/>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Arial" panose="020B0604020202020204" pitchFamily="34" charset="0"/>
            </a:endParaRPr>
          </a:p>
        </p:txBody>
      </p:sp>
      <p:sp>
        <p:nvSpPr>
          <p:cNvPr id="2" name="CuadroTexto 1">
            <a:extLst>
              <a:ext uri="{FF2B5EF4-FFF2-40B4-BE49-F238E27FC236}">
                <a16:creationId xmlns:a16="http://schemas.microsoft.com/office/drawing/2014/main" id="{BB7BDEB6-AA1E-EEF5-49B8-D5C950A76C64}"/>
              </a:ext>
            </a:extLst>
          </p:cNvPr>
          <p:cNvSpPr txBox="1"/>
          <p:nvPr/>
        </p:nvSpPr>
        <p:spPr>
          <a:xfrm>
            <a:off x="2457157" y="647113"/>
            <a:ext cx="7132320" cy="584775"/>
          </a:xfrm>
          <a:prstGeom prst="rect">
            <a:avLst/>
          </a:prstGeom>
          <a:noFill/>
        </p:spPr>
        <p:txBody>
          <a:bodyPr wrap="square" rtlCol="0">
            <a:spAutoFit/>
          </a:bodyPr>
          <a:lstStyle/>
          <a:p>
            <a:pPr algn="ctr"/>
            <a:r>
              <a:rPr lang="es-MX" sz="3200" dirty="0">
                <a:solidFill>
                  <a:schemeClr val="bg2">
                    <a:lumMod val="25000"/>
                  </a:schemeClr>
                </a:solidFill>
              </a:rPr>
              <a:t>¿Cómo construir la paz?</a:t>
            </a:r>
          </a:p>
        </p:txBody>
      </p:sp>
      <p:sp>
        <p:nvSpPr>
          <p:cNvPr id="3" name="CuadroTexto 2">
            <a:extLst>
              <a:ext uri="{FF2B5EF4-FFF2-40B4-BE49-F238E27FC236}">
                <a16:creationId xmlns:a16="http://schemas.microsoft.com/office/drawing/2014/main" id="{A75228A4-3ABD-5035-7726-B480681684E2}"/>
              </a:ext>
            </a:extLst>
          </p:cNvPr>
          <p:cNvSpPr txBox="1"/>
          <p:nvPr/>
        </p:nvSpPr>
        <p:spPr>
          <a:xfrm>
            <a:off x="6096000" y="2660835"/>
            <a:ext cx="5359078" cy="2677656"/>
          </a:xfrm>
          <a:prstGeom prst="rect">
            <a:avLst/>
          </a:prstGeom>
          <a:noFill/>
        </p:spPr>
        <p:txBody>
          <a:bodyPr wrap="square" rtlCol="0">
            <a:spAutoFit/>
          </a:bodyPr>
          <a:lstStyle/>
          <a:p>
            <a:pPr algn="ctr"/>
            <a:r>
              <a:rPr lang="es-MX" sz="2800" dirty="0">
                <a:solidFill>
                  <a:schemeClr val="accent3">
                    <a:lumMod val="75000"/>
                  </a:schemeClr>
                </a:solidFill>
              </a:rPr>
              <a:t>Verdad – Justicia – Misericordia</a:t>
            </a:r>
          </a:p>
          <a:p>
            <a:pPr algn="ctr"/>
            <a:endParaRPr lang="es-MX" sz="2800" dirty="0">
              <a:solidFill>
                <a:schemeClr val="accent3">
                  <a:lumMod val="75000"/>
                </a:schemeClr>
              </a:solidFill>
            </a:endParaRPr>
          </a:p>
          <a:p>
            <a:pPr algn="ctr"/>
            <a:endParaRPr lang="es-MX" sz="2800" dirty="0">
              <a:solidFill>
                <a:schemeClr val="accent3">
                  <a:lumMod val="75000"/>
                </a:schemeClr>
              </a:solidFill>
            </a:endParaRPr>
          </a:p>
          <a:p>
            <a:pPr algn="ctr"/>
            <a:r>
              <a:rPr lang="es-MX" sz="2800" dirty="0">
                <a:solidFill>
                  <a:schemeClr val="accent3">
                    <a:lumMod val="75000"/>
                  </a:schemeClr>
                </a:solidFill>
              </a:rPr>
              <a:t>La verdad no debe conducir a la venganza, sino más bien a la reconciliación y al perdón</a:t>
            </a:r>
          </a:p>
        </p:txBody>
      </p:sp>
      <p:pic>
        <p:nvPicPr>
          <p:cNvPr id="7170" name="Picture 2" descr="LA CONSTRUCCIÓN DE LA PAZ – El Regional">
            <a:extLst>
              <a:ext uri="{FF2B5EF4-FFF2-40B4-BE49-F238E27FC236}">
                <a16:creationId xmlns:a16="http://schemas.microsoft.com/office/drawing/2014/main" id="{53FC40BD-9CF0-087B-D80D-5923CC937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638" y="2609003"/>
            <a:ext cx="4769362" cy="2923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65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20F2C174-B20E-1E68-A2A3-D56771590086}"/>
              </a:ext>
            </a:extLst>
          </p:cNvPr>
          <p:cNvSpPr>
            <a:spLocks noChangeArrowheads="1"/>
          </p:cNvSpPr>
          <p:nvPr/>
        </p:nvSpPr>
        <p:spPr bwMode="auto">
          <a:xfrm>
            <a:off x="4190710" y="1037621"/>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Arial" panose="020B0604020202020204" pitchFamily="34" charset="0"/>
            </a:endParaRPr>
          </a:p>
        </p:txBody>
      </p:sp>
      <p:sp>
        <p:nvSpPr>
          <p:cNvPr id="2" name="CuadroTexto 1">
            <a:extLst>
              <a:ext uri="{FF2B5EF4-FFF2-40B4-BE49-F238E27FC236}">
                <a16:creationId xmlns:a16="http://schemas.microsoft.com/office/drawing/2014/main" id="{DDA83EE1-7D14-FD48-FB95-866232366143}"/>
              </a:ext>
            </a:extLst>
          </p:cNvPr>
          <p:cNvSpPr txBox="1"/>
          <p:nvPr/>
        </p:nvSpPr>
        <p:spPr>
          <a:xfrm>
            <a:off x="2771335" y="337625"/>
            <a:ext cx="6850967" cy="584775"/>
          </a:xfrm>
          <a:prstGeom prst="rect">
            <a:avLst/>
          </a:prstGeom>
          <a:noFill/>
        </p:spPr>
        <p:txBody>
          <a:bodyPr wrap="square" rtlCol="0">
            <a:spAutoFit/>
          </a:bodyPr>
          <a:lstStyle/>
          <a:p>
            <a:pPr algn="ctr"/>
            <a:r>
              <a:rPr lang="es-MX" sz="3200" dirty="0">
                <a:solidFill>
                  <a:schemeClr val="bg2">
                    <a:lumMod val="25000"/>
                  </a:schemeClr>
                </a:solidFill>
              </a:rPr>
              <a:t>La arquitectura y la artesanía de la paz</a:t>
            </a:r>
          </a:p>
        </p:txBody>
      </p:sp>
      <p:sp>
        <p:nvSpPr>
          <p:cNvPr id="3" name="CuadroTexto 2">
            <a:extLst>
              <a:ext uri="{FF2B5EF4-FFF2-40B4-BE49-F238E27FC236}">
                <a16:creationId xmlns:a16="http://schemas.microsoft.com/office/drawing/2014/main" id="{2CF97F89-0E83-D7F4-BB57-E6BA82CDA87B}"/>
              </a:ext>
            </a:extLst>
          </p:cNvPr>
          <p:cNvSpPr txBox="1"/>
          <p:nvPr/>
        </p:nvSpPr>
        <p:spPr>
          <a:xfrm>
            <a:off x="1153746" y="1852837"/>
            <a:ext cx="3910818" cy="2308324"/>
          </a:xfrm>
          <a:prstGeom prst="rect">
            <a:avLst/>
          </a:prstGeom>
          <a:noFill/>
        </p:spPr>
        <p:txBody>
          <a:bodyPr wrap="square" rtlCol="0">
            <a:spAutoFit/>
          </a:bodyPr>
          <a:lstStyle/>
          <a:p>
            <a:r>
              <a:rPr lang="es-MX" dirty="0">
                <a:solidFill>
                  <a:schemeClr val="accent3">
                    <a:lumMod val="75000"/>
                  </a:schemeClr>
                </a:solidFill>
              </a:rPr>
              <a:t>Hacer frente a un objetivo en común</a:t>
            </a:r>
          </a:p>
          <a:p>
            <a:endParaRPr lang="es-MX" dirty="0">
              <a:solidFill>
                <a:schemeClr val="accent3">
                  <a:lumMod val="75000"/>
                </a:schemeClr>
              </a:solidFill>
            </a:endParaRPr>
          </a:p>
          <a:p>
            <a:r>
              <a:rPr lang="es-MX" dirty="0">
                <a:solidFill>
                  <a:schemeClr val="accent3">
                    <a:lumMod val="75000"/>
                  </a:schemeClr>
                </a:solidFill>
              </a:rPr>
              <a:t>Identificar el problema que atraviesa la sociedad</a:t>
            </a:r>
          </a:p>
          <a:p>
            <a:endParaRPr lang="es-MX" dirty="0">
              <a:solidFill>
                <a:schemeClr val="accent3">
                  <a:lumMod val="75000"/>
                </a:schemeClr>
              </a:solidFill>
            </a:endParaRPr>
          </a:p>
          <a:p>
            <a:r>
              <a:rPr lang="es-MX" dirty="0">
                <a:solidFill>
                  <a:schemeClr val="accent3">
                    <a:lumMod val="75000"/>
                  </a:schemeClr>
                </a:solidFill>
              </a:rPr>
              <a:t>Aceptar que existen diferentes maneras de mirar las dificultades y de resolverlas</a:t>
            </a:r>
          </a:p>
          <a:p>
            <a:r>
              <a:rPr lang="es-MX" dirty="0">
                <a:solidFill>
                  <a:schemeClr val="accent3">
                    <a:lumMod val="75000"/>
                  </a:schemeClr>
                </a:solidFill>
              </a:rPr>
              <a:t> </a:t>
            </a:r>
          </a:p>
        </p:txBody>
      </p:sp>
      <p:sp>
        <p:nvSpPr>
          <p:cNvPr id="4" name="CuadroTexto 3">
            <a:extLst>
              <a:ext uri="{FF2B5EF4-FFF2-40B4-BE49-F238E27FC236}">
                <a16:creationId xmlns:a16="http://schemas.microsoft.com/office/drawing/2014/main" id="{E3266F64-9EF4-7832-7C38-EC4E042047F1}"/>
              </a:ext>
            </a:extLst>
          </p:cNvPr>
          <p:cNvSpPr txBox="1"/>
          <p:nvPr/>
        </p:nvSpPr>
        <p:spPr>
          <a:xfrm>
            <a:off x="1143927" y="4861157"/>
            <a:ext cx="9219520" cy="1631216"/>
          </a:xfrm>
          <a:prstGeom prst="rect">
            <a:avLst/>
          </a:prstGeom>
          <a:noFill/>
        </p:spPr>
        <p:txBody>
          <a:bodyPr wrap="square" rtlCol="0">
            <a:spAutoFit/>
          </a:bodyPr>
          <a:lstStyle/>
          <a:p>
            <a:pPr algn="ctr"/>
            <a:r>
              <a:rPr lang="es-MX" sz="1600" dirty="0">
                <a:solidFill>
                  <a:schemeClr val="bg2">
                    <a:lumMod val="25000"/>
                  </a:schemeClr>
                </a:solidFill>
              </a:rPr>
              <a:t>El camino hacia una mejor convivencia implica siempre reconocer la posibilidad de que el otro aporte una perspectiva legítima, al menos en parte, algo que pueda ser rescatado, aun cuando se haya equivocado o haya actuado mal. Porque «nunca se debe encasillar al otro por lo que pudo decir o hacer, sino que debe ser considerado por la promesa que lleva dentro de él», promesa que deja siempre un resquicio de esperanza.</a:t>
            </a:r>
          </a:p>
          <a:p>
            <a:pPr algn="ctr"/>
            <a:r>
              <a:rPr lang="es-MX" sz="1600" dirty="0">
                <a:solidFill>
                  <a:schemeClr val="bg2">
                    <a:lumMod val="25000"/>
                  </a:schemeClr>
                </a:solidFill>
              </a:rPr>
              <a:t>Hay una “arquitectura” de la paz, donde intervienen las diversas instituciones de la sociedad, cada una desde su competencia, pero hay también una “artesanía” de la paz que nos involucra a todos</a:t>
            </a:r>
          </a:p>
        </p:txBody>
      </p:sp>
      <p:pic>
        <p:nvPicPr>
          <p:cNvPr id="8194" name="Picture 2" descr="La estatua de Gonzalo Jiménez de Quesada: el proceso de una conversación  ciudadana en el Museo de Bogotá - Instituto Distrital de Patrimonio  Cultural septiembre 13, 2022">
            <a:extLst>
              <a:ext uri="{FF2B5EF4-FFF2-40B4-BE49-F238E27FC236}">
                <a16:creationId xmlns:a16="http://schemas.microsoft.com/office/drawing/2014/main" id="{3CB0BA2B-F403-B35B-F1FF-412008225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687" y="1464255"/>
            <a:ext cx="4542012" cy="2855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4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20F2C174-B20E-1E68-A2A3-D56771590086}"/>
              </a:ext>
            </a:extLst>
          </p:cNvPr>
          <p:cNvSpPr>
            <a:spLocks noChangeArrowheads="1"/>
          </p:cNvSpPr>
          <p:nvPr/>
        </p:nvSpPr>
        <p:spPr bwMode="auto">
          <a:xfrm>
            <a:off x="4190710" y="1037621"/>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Arial" panose="020B0604020202020204" pitchFamily="34" charset="0"/>
            </a:endParaRPr>
          </a:p>
        </p:txBody>
      </p:sp>
      <p:sp>
        <p:nvSpPr>
          <p:cNvPr id="2" name="CuadroTexto 1">
            <a:extLst>
              <a:ext uri="{FF2B5EF4-FFF2-40B4-BE49-F238E27FC236}">
                <a16:creationId xmlns:a16="http://schemas.microsoft.com/office/drawing/2014/main" id="{BEFCF3E5-89FE-65A8-F0EF-1FE01FE8EB42}"/>
              </a:ext>
            </a:extLst>
          </p:cNvPr>
          <p:cNvSpPr txBox="1"/>
          <p:nvPr/>
        </p:nvSpPr>
        <p:spPr>
          <a:xfrm>
            <a:off x="2785403" y="452846"/>
            <a:ext cx="6850967" cy="584775"/>
          </a:xfrm>
          <a:prstGeom prst="rect">
            <a:avLst/>
          </a:prstGeom>
          <a:noFill/>
        </p:spPr>
        <p:txBody>
          <a:bodyPr wrap="square" rtlCol="0">
            <a:spAutoFit/>
          </a:bodyPr>
          <a:lstStyle/>
          <a:p>
            <a:pPr algn="ctr"/>
            <a:r>
              <a:rPr lang="es-MX" sz="3200" dirty="0">
                <a:solidFill>
                  <a:schemeClr val="bg2">
                    <a:lumMod val="25000"/>
                  </a:schemeClr>
                </a:solidFill>
              </a:rPr>
              <a:t>Sobre todo con los últimos</a:t>
            </a:r>
          </a:p>
        </p:txBody>
      </p:sp>
      <p:sp>
        <p:nvSpPr>
          <p:cNvPr id="3" name="CuadroTexto 2">
            <a:extLst>
              <a:ext uri="{FF2B5EF4-FFF2-40B4-BE49-F238E27FC236}">
                <a16:creationId xmlns:a16="http://schemas.microsoft.com/office/drawing/2014/main" id="{FBBAF95E-821C-077C-D85F-C70877026C22}"/>
              </a:ext>
            </a:extLst>
          </p:cNvPr>
          <p:cNvSpPr txBox="1"/>
          <p:nvPr/>
        </p:nvSpPr>
        <p:spPr>
          <a:xfrm>
            <a:off x="3188180" y="5660751"/>
            <a:ext cx="5728392" cy="923330"/>
          </a:xfrm>
          <a:prstGeom prst="rect">
            <a:avLst/>
          </a:prstGeom>
          <a:noFill/>
        </p:spPr>
        <p:txBody>
          <a:bodyPr wrap="square" rtlCol="0">
            <a:spAutoFit/>
          </a:bodyPr>
          <a:lstStyle/>
          <a:p>
            <a:pPr algn="ctr"/>
            <a:r>
              <a:rPr lang="es-MX" dirty="0">
                <a:solidFill>
                  <a:schemeClr val="bg2">
                    <a:lumMod val="25000"/>
                  </a:schemeClr>
                </a:solidFill>
              </a:rPr>
              <a:t>La amistad social no implica solamente el acercamiento entre grupos sociales, sino un reencuentro con los mas empobrecidos y vulnerables.</a:t>
            </a:r>
          </a:p>
        </p:txBody>
      </p:sp>
      <p:sp>
        <p:nvSpPr>
          <p:cNvPr id="4" name="CuadroTexto 3">
            <a:extLst>
              <a:ext uri="{FF2B5EF4-FFF2-40B4-BE49-F238E27FC236}">
                <a16:creationId xmlns:a16="http://schemas.microsoft.com/office/drawing/2014/main" id="{72536D54-B434-836C-CDBC-921918B0FED5}"/>
              </a:ext>
            </a:extLst>
          </p:cNvPr>
          <p:cNvSpPr txBox="1"/>
          <p:nvPr/>
        </p:nvSpPr>
        <p:spPr>
          <a:xfrm>
            <a:off x="5913120" y="1938112"/>
            <a:ext cx="5641144" cy="2677656"/>
          </a:xfrm>
          <a:prstGeom prst="rect">
            <a:avLst/>
          </a:prstGeom>
          <a:noFill/>
        </p:spPr>
        <p:txBody>
          <a:bodyPr wrap="square" rtlCol="0">
            <a:spAutoFit/>
          </a:bodyPr>
          <a:lstStyle/>
          <a:p>
            <a:pPr algn="just"/>
            <a:r>
              <a:rPr lang="es-MX" sz="2400" dirty="0">
                <a:solidFill>
                  <a:schemeClr val="accent3">
                    <a:lumMod val="75000"/>
                  </a:schemeClr>
                </a:solidFill>
              </a:rPr>
              <a:t>La paz «no sólo es ausencia de guerra sino el compromiso incansable —especialmente de aquellos que ocupamos un cargo de más amplia responsabilidad— de reconocer, garantizar y reconstruir concretamente la dignidad tantas veces olvidada o ignorada de hermanos nuestros.</a:t>
            </a:r>
          </a:p>
        </p:txBody>
      </p:sp>
      <p:pic>
        <p:nvPicPr>
          <p:cNvPr id="10242" name="Picture 2" descr="La pobreza extrema, un problema que afecta al 30% de la infancia en India |  Semilla para el Cambio">
            <a:extLst>
              <a:ext uri="{FF2B5EF4-FFF2-40B4-BE49-F238E27FC236}">
                <a16:creationId xmlns:a16="http://schemas.microsoft.com/office/drawing/2014/main" id="{95E1315C-05E0-519F-8D34-418BEAE69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538" y="2026857"/>
            <a:ext cx="4063714" cy="2500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83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18" name="Picture 2" descr="Clase digital 1. De la paz a la construcción de la cultura de paz -  Recursos Educativos Abiertos">
            <a:extLst>
              <a:ext uri="{FF2B5EF4-FFF2-40B4-BE49-F238E27FC236}">
                <a16:creationId xmlns:a16="http://schemas.microsoft.com/office/drawing/2014/main" id="{F5F64630-E653-BAC0-49D5-2C0BC94C20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485"/>
          <a:stretch/>
        </p:blipFill>
        <p:spPr bwMode="auto">
          <a:xfrm>
            <a:off x="3839932" y="1732028"/>
            <a:ext cx="3687664" cy="3570072"/>
          </a:xfrm>
          <a:prstGeom prst="ellipse">
            <a:avLst/>
          </a:prstGeom>
          <a:noFill/>
          <a:extLst>
            <a:ext uri="{909E8E84-426E-40DD-AFC4-6F175D3DCCD1}">
              <a14:hiddenFill xmlns:a14="http://schemas.microsoft.com/office/drawing/2010/main">
                <a:solidFill>
                  <a:srgbClr val="FFFFFF"/>
                </a:solidFill>
              </a14:hiddenFill>
            </a:ext>
          </a:extLst>
        </p:spPr>
      </p:pic>
      <p:sp>
        <p:nvSpPr>
          <p:cNvPr id="12" name="Rectangle 2">
            <a:extLst>
              <a:ext uri="{FF2B5EF4-FFF2-40B4-BE49-F238E27FC236}">
                <a16:creationId xmlns:a16="http://schemas.microsoft.com/office/drawing/2014/main" id="{20F2C174-B20E-1E68-A2A3-D56771590086}"/>
              </a:ext>
            </a:extLst>
          </p:cNvPr>
          <p:cNvSpPr>
            <a:spLocks noChangeArrowheads="1"/>
          </p:cNvSpPr>
          <p:nvPr/>
        </p:nvSpPr>
        <p:spPr bwMode="auto">
          <a:xfrm>
            <a:off x="4190710" y="1037621"/>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Arial" panose="020B0604020202020204" pitchFamily="34" charset="0"/>
            </a:endParaRPr>
          </a:p>
        </p:txBody>
      </p:sp>
      <p:sp>
        <p:nvSpPr>
          <p:cNvPr id="2" name="CuadroTexto 1">
            <a:extLst>
              <a:ext uri="{FF2B5EF4-FFF2-40B4-BE49-F238E27FC236}">
                <a16:creationId xmlns:a16="http://schemas.microsoft.com/office/drawing/2014/main" id="{9D2F0A5D-C504-DE49-2B5C-8DC764CCB335}"/>
              </a:ext>
            </a:extLst>
          </p:cNvPr>
          <p:cNvSpPr txBox="1"/>
          <p:nvPr/>
        </p:nvSpPr>
        <p:spPr>
          <a:xfrm>
            <a:off x="2447778" y="452846"/>
            <a:ext cx="6850967" cy="646331"/>
          </a:xfrm>
          <a:prstGeom prst="rect">
            <a:avLst/>
          </a:prstGeom>
          <a:noFill/>
        </p:spPr>
        <p:txBody>
          <a:bodyPr wrap="square" rtlCol="0">
            <a:spAutoFit/>
          </a:bodyPr>
          <a:lstStyle/>
          <a:p>
            <a:pPr algn="ctr"/>
            <a:r>
              <a:rPr lang="es-MX" sz="3600" dirty="0">
                <a:solidFill>
                  <a:schemeClr val="bg2">
                    <a:lumMod val="25000"/>
                  </a:schemeClr>
                </a:solidFill>
              </a:rPr>
              <a:t>El valor y el sentido del perdón</a:t>
            </a:r>
          </a:p>
        </p:txBody>
      </p:sp>
      <p:sp>
        <p:nvSpPr>
          <p:cNvPr id="3" name="CuadroTexto 2">
            <a:extLst>
              <a:ext uri="{FF2B5EF4-FFF2-40B4-BE49-F238E27FC236}">
                <a16:creationId xmlns:a16="http://schemas.microsoft.com/office/drawing/2014/main" id="{B07E36BC-8E31-4189-8E4B-E3CEE9B96518}"/>
              </a:ext>
            </a:extLst>
          </p:cNvPr>
          <p:cNvSpPr txBox="1"/>
          <p:nvPr/>
        </p:nvSpPr>
        <p:spPr>
          <a:xfrm>
            <a:off x="808892" y="2039736"/>
            <a:ext cx="2468880" cy="1477328"/>
          </a:xfrm>
          <a:prstGeom prst="rect">
            <a:avLst/>
          </a:prstGeom>
          <a:noFill/>
        </p:spPr>
        <p:txBody>
          <a:bodyPr wrap="square" rtlCol="0">
            <a:spAutoFit/>
          </a:bodyPr>
          <a:lstStyle/>
          <a:p>
            <a:pPr algn="ctr"/>
            <a:r>
              <a:rPr lang="es-MX" dirty="0">
                <a:solidFill>
                  <a:schemeClr val="bg2">
                    <a:lumMod val="50000"/>
                  </a:schemeClr>
                </a:solidFill>
              </a:rPr>
              <a:t>El conflicto, la violencia y las rupturas no deben ser parte del funcionamiento normal de una sociedad</a:t>
            </a:r>
          </a:p>
        </p:txBody>
      </p:sp>
      <p:sp>
        <p:nvSpPr>
          <p:cNvPr id="4" name="CuadroTexto 3">
            <a:extLst>
              <a:ext uri="{FF2B5EF4-FFF2-40B4-BE49-F238E27FC236}">
                <a16:creationId xmlns:a16="http://schemas.microsoft.com/office/drawing/2014/main" id="{CF0497B4-60B3-C638-8D21-98C173ACC57E}"/>
              </a:ext>
            </a:extLst>
          </p:cNvPr>
          <p:cNvSpPr txBox="1"/>
          <p:nvPr/>
        </p:nvSpPr>
        <p:spPr>
          <a:xfrm>
            <a:off x="7460566" y="2304924"/>
            <a:ext cx="3179298" cy="923330"/>
          </a:xfrm>
          <a:prstGeom prst="rect">
            <a:avLst/>
          </a:prstGeom>
          <a:noFill/>
        </p:spPr>
        <p:txBody>
          <a:bodyPr wrap="square" rtlCol="0">
            <a:spAutoFit/>
          </a:bodyPr>
          <a:lstStyle/>
          <a:p>
            <a:pPr algn="ctr"/>
            <a:r>
              <a:rPr lang="es-MX" dirty="0">
                <a:solidFill>
                  <a:schemeClr val="bg2">
                    <a:lumMod val="50000"/>
                  </a:schemeClr>
                </a:solidFill>
              </a:rPr>
              <a:t>El perdón no es ceder el propio espacio para que otros dominen la situación</a:t>
            </a:r>
          </a:p>
        </p:txBody>
      </p:sp>
      <p:sp>
        <p:nvSpPr>
          <p:cNvPr id="5" name="CuadroTexto 4">
            <a:extLst>
              <a:ext uri="{FF2B5EF4-FFF2-40B4-BE49-F238E27FC236}">
                <a16:creationId xmlns:a16="http://schemas.microsoft.com/office/drawing/2014/main" id="{BCADA414-18A3-C737-254E-AE37B0061633}"/>
              </a:ext>
            </a:extLst>
          </p:cNvPr>
          <p:cNvSpPr txBox="1"/>
          <p:nvPr/>
        </p:nvSpPr>
        <p:spPr>
          <a:xfrm>
            <a:off x="1097279" y="4520536"/>
            <a:ext cx="2352613" cy="646331"/>
          </a:xfrm>
          <a:prstGeom prst="rect">
            <a:avLst/>
          </a:prstGeom>
          <a:noFill/>
        </p:spPr>
        <p:txBody>
          <a:bodyPr wrap="square" rtlCol="0">
            <a:spAutoFit/>
          </a:bodyPr>
          <a:lstStyle/>
          <a:p>
            <a:pPr algn="ctr"/>
            <a:r>
              <a:rPr lang="es-MX" dirty="0">
                <a:solidFill>
                  <a:schemeClr val="bg2">
                    <a:lumMod val="50000"/>
                  </a:schemeClr>
                </a:solidFill>
              </a:rPr>
              <a:t>La reconciliación no es cosa de débiles.</a:t>
            </a:r>
          </a:p>
        </p:txBody>
      </p:sp>
      <p:sp>
        <p:nvSpPr>
          <p:cNvPr id="6" name="CuadroTexto 5">
            <a:extLst>
              <a:ext uri="{FF2B5EF4-FFF2-40B4-BE49-F238E27FC236}">
                <a16:creationId xmlns:a16="http://schemas.microsoft.com/office/drawing/2014/main" id="{A69D19B5-5A11-D76F-1368-CCC275FF11F8}"/>
              </a:ext>
            </a:extLst>
          </p:cNvPr>
          <p:cNvSpPr txBox="1"/>
          <p:nvPr/>
        </p:nvSpPr>
        <p:spPr>
          <a:xfrm>
            <a:off x="7699716" y="4619010"/>
            <a:ext cx="2700997" cy="646331"/>
          </a:xfrm>
          <a:prstGeom prst="rect">
            <a:avLst/>
          </a:prstGeom>
          <a:noFill/>
        </p:spPr>
        <p:txBody>
          <a:bodyPr wrap="square" rtlCol="0">
            <a:spAutoFit/>
          </a:bodyPr>
          <a:lstStyle/>
          <a:p>
            <a:pPr algn="ctr"/>
            <a:r>
              <a:rPr lang="es-MX" dirty="0">
                <a:solidFill>
                  <a:schemeClr val="bg2">
                    <a:lumMod val="50000"/>
                  </a:schemeClr>
                </a:solidFill>
              </a:rPr>
              <a:t>No optar por una paz aparente</a:t>
            </a:r>
          </a:p>
        </p:txBody>
      </p:sp>
    </p:spTree>
    <p:extLst>
      <p:ext uri="{BB962C8B-B14F-4D97-AF65-F5344CB8AC3E}">
        <p14:creationId xmlns:p14="http://schemas.microsoft.com/office/powerpoint/2010/main" val="350075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1F99CE79-F011-FEA9-666D-4336AF3A2518}"/>
              </a:ext>
            </a:extLst>
          </p:cNvPr>
          <p:cNvSpPr txBox="1"/>
          <p:nvPr/>
        </p:nvSpPr>
        <p:spPr>
          <a:xfrm>
            <a:off x="2447778" y="452846"/>
            <a:ext cx="6850967" cy="646331"/>
          </a:xfrm>
          <a:prstGeom prst="rect">
            <a:avLst/>
          </a:prstGeom>
          <a:noFill/>
        </p:spPr>
        <p:txBody>
          <a:bodyPr wrap="square" rtlCol="0">
            <a:spAutoFit/>
          </a:bodyPr>
          <a:lstStyle/>
          <a:p>
            <a:pPr algn="ctr"/>
            <a:r>
              <a:rPr lang="es-MX" sz="3600" dirty="0">
                <a:solidFill>
                  <a:schemeClr val="bg2">
                    <a:lumMod val="25000"/>
                  </a:schemeClr>
                </a:solidFill>
              </a:rPr>
              <a:t>El conflicto inevitable</a:t>
            </a:r>
          </a:p>
        </p:txBody>
      </p:sp>
      <p:sp>
        <p:nvSpPr>
          <p:cNvPr id="12" name="CuadroTexto 11">
            <a:extLst>
              <a:ext uri="{FF2B5EF4-FFF2-40B4-BE49-F238E27FC236}">
                <a16:creationId xmlns:a16="http://schemas.microsoft.com/office/drawing/2014/main" id="{4ED87B8D-94CE-521B-32DF-5E1F7BF13B05}"/>
              </a:ext>
            </a:extLst>
          </p:cNvPr>
          <p:cNvSpPr txBox="1"/>
          <p:nvPr/>
        </p:nvSpPr>
        <p:spPr>
          <a:xfrm>
            <a:off x="6096000" y="2090172"/>
            <a:ext cx="5528603" cy="2862322"/>
          </a:xfrm>
          <a:prstGeom prst="rect">
            <a:avLst/>
          </a:prstGeom>
          <a:noFill/>
        </p:spPr>
        <p:txBody>
          <a:bodyPr wrap="square" rtlCol="0">
            <a:spAutoFit/>
          </a:bodyPr>
          <a:lstStyle/>
          <a:p>
            <a:pPr algn="just"/>
            <a:r>
              <a:rPr lang="es-MX" dirty="0">
                <a:solidFill>
                  <a:schemeClr val="accent3">
                    <a:lumMod val="75000"/>
                  </a:schemeClr>
                </a:solidFill>
              </a:rPr>
              <a:t>Las comunidades primitivas, inmersas en un mundo pagano desbordado de corrupción y desviaciones, vivían un sentido de paciencia, tolerancia, comprensión.</a:t>
            </a:r>
          </a:p>
          <a:p>
            <a:pPr algn="just"/>
            <a:endParaRPr lang="es-MX" dirty="0">
              <a:solidFill>
                <a:schemeClr val="accent3">
                  <a:lumMod val="75000"/>
                </a:schemeClr>
              </a:solidFill>
            </a:endParaRPr>
          </a:p>
          <a:p>
            <a:pPr algn="just"/>
            <a:r>
              <a:rPr lang="es-MX" dirty="0">
                <a:solidFill>
                  <a:schemeClr val="accent3">
                    <a:lumMod val="75000"/>
                  </a:schemeClr>
                </a:solidFill>
              </a:rPr>
              <a:t>Algunos textos son muy claros al respecto: se invita a reprender a los adversarios con dulzura (cf. 2 Tm 2,25). </a:t>
            </a:r>
          </a:p>
          <a:p>
            <a:pPr algn="just"/>
            <a:r>
              <a:rPr lang="es-MX" dirty="0">
                <a:solidFill>
                  <a:schemeClr val="accent3">
                    <a:lumMod val="75000"/>
                  </a:schemeClr>
                </a:solidFill>
              </a:rPr>
              <a:t>O se exhorta: «Que no injurien a nadie ni sean agresivos, sino amables, demostrando una gran humildad con todo el mundo. Porque nosotros también antes […] éramos detestables» (</a:t>
            </a:r>
            <a:r>
              <a:rPr lang="es-MX" dirty="0" err="1">
                <a:solidFill>
                  <a:schemeClr val="accent3">
                    <a:lumMod val="75000"/>
                  </a:schemeClr>
                </a:solidFill>
              </a:rPr>
              <a:t>Tt</a:t>
            </a:r>
            <a:r>
              <a:rPr lang="es-MX" dirty="0">
                <a:solidFill>
                  <a:schemeClr val="accent3">
                    <a:lumMod val="75000"/>
                  </a:schemeClr>
                </a:solidFill>
              </a:rPr>
              <a:t> 3,2-3).</a:t>
            </a:r>
          </a:p>
        </p:txBody>
      </p:sp>
      <p:pic>
        <p:nvPicPr>
          <p:cNvPr id="11266" name="Picture 2" descr="Guía para aclarar rumores sobre el Acuerdo de Paz - Dejusticia">
            <a:extLst>
              <a:ext uri="{FF2B5EF4-FFF2-40B4-BE49-F238E27FC236}">
                <a16:creationId xmlns:a16="http://schemas.microsoft.com/office/drawing/2014/main" id="{7828B679-93D6-C6E0-13F0-036F3994E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822" y="1715531"/>
            <a:ext cx="4444146" cy="3611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AA700AB4-9AAC-9B01-B76D-F2E8862427F6}"/>
              </a:ext>
            </a:extLst>
          </p:cNvPr>
          <p:cNvSpPr txBox="1"/>
          <p:nvPr/>
        </p:nvSpPr>
        <p:spPr>
          <a:xfrm>
            <a:off x="1793630" y="5718406"/>
            <a:ext cx="8159261" cy="923330"/>
          </a:xfrm>
          <a:prstGeom prst="rect">
            <a:avLst/>
          </a:prstGeom>
          <a:noFill/>
        </p:spPr>
        <p:txBody>
          <a:bodyPr wrap="square" rtlCol="0">
            <a:spAutoFit/>
          </a:bodyPr>
          <a:lstStyle/>
          <a:p>
            <a:pPr algn="ctr"/>
            <a:r>
              <a:rPr lang="es-MX" dirty="0">
                <a:solidFill>
                  <a:schemeClr val="bg2">
                    <a:lumMod val="25000"/>
                  </a:schemeClr>
                </a:solidFill>
              </a:rPr>
              <a:t>La Iglesia sabe muy bien que, a lo largo de la historia, surgen inevitablemente los conflictos de intereses entre diversos grupos sociales y que frente a ellos el cristiano no pocas veces debe pronunciarse con coherencia y decisión»</a:t>
            </a:r>
          </a:p>
        </p:txBody>
      </p:sp>
    </p:spTree>
    <p:extLst>
      <p:ext uri="{BB962C8B-B14F-4D97-AF65-F5344CB8AC3E}">
        <p14:creationId xmlns:p14="http://schemas.microsoft.com/office/powerpoint/2010/main" val="387930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B66545F-F172-6CAB-46ED-BE07765E490F}"/>
              </a:ext>
            </a:extLst>
          </p:cNvPr>
          <p:cNvSpPr txBox="1"/>
          <p:nvPr/>
        </p:nvSpPr>
        <p:spPr>
          <a:xfrm>
            <a:off x="2447778" y="452846"/>
            <a:ext cx="6850967" cy="646331"/>
          </a:xfrm>
          <a:prstGeom prst="rect">
            <a:avLst/>
          </a:prstGeom>
          <a:noFill/>
        </p:spPr>
        <p:txBody>
          <a:bodyPr wrap="square" rtlCol="0">
            <a:spAutoFit/>
          </a:bodyPr>
          <a:lstStyle/>
          <a:p>
            <a:pPr algn="ctr"/>
            <a:r>
              <a:rPr lang="es-MX" sz="3600" dirty="0">
                <a:solidFill>
                  <a:schemeClr val="bg2">
                    <a:lumMod val="25000"/>
                  </a:schemeClr>
                </a:solidFill>
              </a:rPr>
              <a:t>Luchas legitimas y el perdón</a:t>
            </a:r>
          </a:p>
        </p:txBody>
      </p:sp>
      <p:sp>
        <p:nvSpPr>
          <p:cNvPr id="9" name="CuadroTexto 8">
            <a:extLst>
              <a:ext uri="{FF2B5EF4-FFF2-40B4-BE49-F238E27FC236}">
                <a16:creationId xmlns:a16="http://schemas.microsoft.com/office/drawing/2014/main" id="{B3E4D107-1CBF-1EA0-8AB1-51E1C4DE660C}"/>
              </a:ext>
            </a:extLst>
          </p:cNvPr>
          <p:cNvSpPr txBox="1"/>
          <p:nvPr/>
        </p:nvSpPr>
        <p:spPr>
          <a:xfrm>
            <a:off x="1479197" y="1629623"/>
            <a:ext cx="2335237" cy="2308324"/>
          </a:xfrm>
          <a:prstGeom prst="rect">
            <a:avLst/>
          </a:prstGeom>
          <a:noFill/>
        </p:spPr>
        <p:txBody>
          <a:bodyPr wrap="square" rtlCol="0">
            <a:spAutoFit/>
          </a:bodyPr>
          <a:lstStyle/>
          <a:p>
            <a:pPr algn="just"/>
            <a:r>
              <a:rPr lang="es-MX" dirty="0">
                <a:solidFill>
                  <a:schemeClr val="accent3">
                    <a:lumMod val="75000"/>
                  </a:schemeClr>
                </a:solidFill>
              </a:rPr>
              <a:t>No se trata de proponer un perdón renunciando a los propios derechos ante un poderoso corrupto, ante un criminal o ante alguien que degrada nuestra dignidad.</a:t>
            </a:r>
          </a:p>
        </p:txBody>
      </p:sp>
      <p:sp>
        <p:nvSpPr>
          <p:cNvPr id="10" name="CuadroTexto 9">
            <a:extLst>
              <a:ext uri="{FF2B5EF4-FFF2-40B4-BE49-F238E27FC236}">
                <a16:creationId xmlns:a16="http://schemas.microsoft.com/office/drawing/2014/main" id="{9F81D5ED-6FCE-D95C-90F8-D419692B7D9B}"/>
              </a:ext>
            </a:extLst>
          </p:cNvPr>
          <p:cNvSpPr txBox="1"/>
          <p:nvPr/>
        </p:nvSpPr>
        <p:spPr>
          <a:xfrm>
            <a:off x="4806084" y="1567433"/>
            <a:ext cx="2134353" cy="1754326"/>
          </a:xfrm>
          <a:prstGeom prst="rect">
            <a:avLst/>
          </a:prstGeom>
          <a:noFill/>
        </p:spPr>
        <p:txBody>
          <a:bodyPr wrap="square" rtlCol="0">
            <a:spAutoFit/>
          </a:bodyPr>
          <a:lstStyle/>
          <a:p>
            <a:pPr algn="just"/>
            <a:r>
              <a:rPr lang="es-MX" dirty="0">
                <a:solidFill>
                  <a:schemeClr val="accent3">
                    <a:lumMod val="75000"/>
                  </a:schemeClr>
                </a:solidFill>
              </a:rPr>
              <a:t>Amar a un opresor no es consentir que siga siendo así; tampoco es hacerle pensar que lo que él hace es aceptable.</a:t>
            </a:r>
          </a:p>
        </p:txBody>
      </p:sp>
      <p:sp>
        <p:nvSpPr>
          <p:cNvPr id="11" name="CuadroTexto 10">
            <a:extLst>
              <a:ext uri="{FF2B5EF4-FFF2-40B4-BE49-F238E27FC236}">
                <a16:creationId xmlns:a16="http://schemas.microsoft.com/office/drawing/2014/main" id="{F5C20D44-DEA1-0708-DE6A-A2B06B0EA6D5}"/>
              </a:ext>
            </a:extLst>
          </p:cNvPr>
          <p:cNvSpPr txBox="1"/>
          <p:nvPr/>
        </p:nvSpPr>
        <p:spPr>
          <a:xfrm>
            <a:off x="8033917" y="1629623"/>
            <a:ext cx="3051425" cy="1477328"/>
          </a:xfrm>
          <a:prstGeom prst="rect">
            <a:avLst/>
          </a:prstGeom>
          <a:noFill/>
        </p:spPr>
        <p:txBody>
          <a:bodyPr wrap="square" rtlCol="0">
            <a:spAutoFit/>
          </a:bodyPr>
          <a:lstStyle/>
          <a:p>
            <a:pPr algn="just"/>
            <a:r>
              <a:rPr lang="es-MX" dirty="0">
                <a:solidFill>
                  <a:schemeClr val="accent3">
                    <a:lumMod val="75000"/>
                  </a:schemeClr>
                </a:solidFill>
              </a:rPr>
              <a:t>Amarlo bien es buscar de distintas maneras que deje de oprimir, es quitarle ese poder que no sabe utilizar y que lo desfigura como ser humano. </a:t>
            </a:r>
          </a:p>
        </p:txBody>
      </p:sp>
      <p:pic>
        <p:nvPicPr>
          <p:cNvPr id="12290" name="Picture 2" descr="Masacres, desapariciones y 1968: los mexicanos recuerdan a las víctimas de  la 'dictadura perfecta'">
            <a:extLst>
              <a:ext uri="{FF2B5EF4-FFF2-40B4-BE49-F238E27FC236}">
                <a16:creationId xmlns:a16="http://schemas.microsoft.com/office/drawing/2014/main" id="{3523966C-7375-A1FF-4873-6A1FBA2ECC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198" y="3375578"/>
            <a:ext cx="2674124" cy="2151767"/>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6AE6D41D-DFD6-A3B5-F63E-0467603C5768}"/>
              </a:ext>
            </a:extLst>
          </p:cNvPr>
          <p:cNvSpPr txBox="1"/>
          <p:nvPr/>
        </p:nvSpPr>
        <p:spPr>
          <a:xfrm>
            <a:off x="1800663" y="5891182"/>
            <a:ext cx="8145194" cy="646331"/>
          </a:xfrm>
          <a:prstGeom prst="rect">
            <a:avLst/>
          </a:prstGeom>
          <a:noFill/>
        </p:spPr>
        <p:txBody>
          <a:bodyPr wrap="square" rtlCol="0">
            <a:spAutoFit/>
          </a:bodyPr>
          <a:lstStyle/>
          <a:p>
            <a:pPr algn="ctr"/>
            <a:r>
              <a:rPr lang="es-MX" dirty="0"/>
              <a:t>Perdonar no quiere decir permitir que sigan pisoteando la propia dignidad y la de los demás, o dejar que un criminal continúe haciendo daño.</a:t>
            </a:r>
          </a:p>
        </p:txBody>
      </p:sp>
    </p:spTree>
    <p:extLst>
      <p:ext uri="{BB962C8B-B14F-4D97-AF65-F5344CB8AC3E}">
        <p14:creationId xmlns:p14="http://schemas.microsoft.com/office/powerpoint/2010/main" val="182633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CE8EFC3-7BF7-0BBF-3BCA-761A2740C7A7}"/>
              </a:ext>
            </a:extLst>
          </p:cNvPr>
          <p:cNvSpPr txBox="1"/>
          <p:nvPr/>
        </p:nvSpPr>
        <p:spPr>
          <a:xfrm>
            <a:off x="2447778" y="452846"/>
            <a:ext cx="6850967" cy="646331"/>
          </a:xfrm>
          <a:prstGeom prst="rect">
            <a:avLst/>
          </a:prstGeom>
          <a:noFill/>
        </p:spPr>
        <p:txBody>
          <a:bodyPr wrap="square" rtlCol="0">
            <a:spAutoFit/>
          </a:bodyPr>
          <a:lstStyle/>
          <a:p>
            <a:pPr algn="ctr"/>
            <a:r>
              <a:rPr lang="es-MX" sz="3600" dirty="0">
                <a:solidFill>
                  <a:schemeClr val="bg2">
                    <a:lumMod val="25000"/>
                  </a:schemeClr>
                </a:solidFill>
              </a:rPr>
              <a:t>La verdadera superación</a:t>
            </a:r>
          </a:p>
        </p:txBody>
      </p:sp>
      <p:sp>
        <p:nvSpPr>
          <p:cNvPr id="10" name="CuadroTexto 9">
            <a:extLst>
              <a:ext uri="{FF2B5EF4-FFF2-40B4-BE49-F238E27FC236}">
                <a16:creationId xmlns:a16="http://schemas.microsoft.com/office/drawing/2014/main" id="{52193B5F-7DAA-F3B3-2D8B-7FDDEBB1196E}"/>
              </a:ext>
            </a:extLst>
          </p:cNvPr>
          <p:cNvSpPr txBox="1"/>
          <p:nvPr/>
        </p:nvSpPr>
        <p:spPr>
          <a:xfrm>
            <a:off x="1917894" y="2136338"/>
            <a:ext cx="4539175" cy="2585323"/>
          </a:xfrm>
          <a:prstGeom prst="rect">
            <a:avLst/>
          </a:prstGeom>
          <a:noFill/>
        </p:spPr>
        <p:txBody>
          <a:bodyPr wrap="square" rtlCol="0">
            <a:spAutoFit/>
          </a:bodyPr>
          <a:lstStyle/>
          <a:p>
            <a:pPr algn="just"/>
            <a:r>
              <a:rPr lang="es-MX" dirty="0">
                <a:solidFill>
                  <a:schemeClr val="accent3">
                    <a:lumMod val="50000"/>
                  </a:schemeClr>
                </a:solidFill>
              </a:rPr>
              <a:t>La verdadera reconciliación no escapa del conflicto sino que se logra en el conflicto, superándolo a través del diálogo y de la negociación transparente, sincera y paciente. </a:t>
            </a:r>
          </a:p>
          <a:p>
            <a:pPr algn="just"/>
            <a:endParaRPr lang="es-MX" dirty="0">
              <a:solidFill>
                <a:schemeClr val="accent3">
                  <a:lumMod val="50000"/>
                </a:schemeClr>
              </a:solidFill>
            </a:endParaRPr>
          </a:p>
          <a:p>
            <a:pPr algn="just"/>
            <a:r>
              <a:rPr lang="es-MX" dirty="0">
                <a:solidFill>
                  <a:schemeClr val="accent3">
                    <a:lumMod val="50000"/>
                  </a:schemeClr>
                </a:solidFill>
              </a:rPr>
              <a:t>La lucha entre diversos sectores «siempre que se abstenga de enemistades y de odio mutuo, insensiblemente se convierte en una honesta discusión, fundada en el amor a la justicia». </a:t>
            </a:r>
          </a:p>
        </p:txBody>
      </p:sp>
      <p:pic>
        <p:nvPicPr>
          <p:cNvPr id="14338" name="Picture 2" descr="BIBLIA EN ACCION: El Arte de la Reconciliación. 2 Corintios 5.">
            <a:extLst>
              <a:ext uri="{FF2B5EF4-FFF2-40B4-BE49-F238E27FC236}">
                <a16:creationId xmlns:a16="http://schemas.microsoft.com/office/drawing/2014/main" id="{36CC7084-439C-5281-F243-470A14F8D2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91" r="7433" b="3046"/>
          <a:stretch/>
        </p:blipFill>
        <p:spPr bwMode="auto">
          <a:xfrm>
            <a:off x="7083142" y="1491987"/>
            <a:ext cx="3601356" cy="3874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03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E7B6953-808B-CF09-BC01-F865E3447658}"/>
              </a:ext>
            </a:extLst>
          </p:cNvPr>
          <p:cNvSpPr txBox="1"/>
          <p:nvPr/>
        </p:nvSpPr>
        <p:spPr>
          <a:xfrm>
            <a:off x="2670516" y="488624"/>
            <a:ext cx="6850967" cy="646331"/>
          </a:xfrm>
          <a:prstGeom prst="rect">
            <a:avLst/>
          </a:prstGeom>
          <a:noFill/>
        </p:spPr>
        <p:txBody>
          <a:bodyPr wrap="square" rtlCol="0">
            <a:spAutoFit/>
          </a:bodyPr>
          <a:lstStyle/>
          <a:p>
            <a:pPr algn="ctr"/>
            <a:r>
              <a:rPr lang="es-MX" sz="3600" dirty="0">
                <a:solidFill>
                  <a:schemeClr val="bg2">
                    <a:lumMod val="25000"/>
                  </a:schemeClr>
                </a:solidFill>
              </a:rPr>
              <a:t>La memoria</a:t>
            </a:r>
          </a:p>
        </p:txBody>
      </p:sp>
      <p:sp>
        <p:nvSpPr>
          <p:cNvPr id="9" name="CuadroTexto 8">
            <a:extLst>
              <a:ext uri="{FF2B5EF4-FFF2-40B4-BE49-F238E27FC236}">
                <a16:creationId xmlns:a16="http://schemas.microsoft.com/office/drawing/2014/main" id="{CEB0026F-7475-8328-D739-7C16D3CFEC93}"/>
              </a:ext>
            </a:extLst>
          </p:cNvPr>
          <p:cNvSpPr txBox="1"/>
          <p:nvPr/>
        </p:nvSpPr>
        <p:spPr>
          <a:xfrm>
            <a:off x="7652825" y="2053883"/>
            <a:ext cx="3995225" cy="1754326"/>
          </a:xfrm>
          <a:prstGeom prst="rect">
            <a:avLst/>
          </a:prstGeom>
          <a:noFill/>
        </p:spPr>
        <p:txBody>
          <a:bodyPr wrap="square" rtlCol="0">
            <a:spAutoFit/>
          </a:bodyPr>
          <a:lstStyle/>
          <a:p>
            <a:pPr algn="just"/>
            <a:r>
              <a:rPr lang="es-MX" dirty="0">
                <a:solidFill>
                  <a:schemeClr val="accent3">
                    <a:lumMod val="50000"/>
                  </a:schemeClr>
                </a:solidFill>
              </a:rPr>
              <a:t>A quien sufrió mucho de manera injusta y cruel, no se le debe exigir una especie de “perdón social”. La reconciliación es un hecho personal, y nadie puede imponerla al conjunto de una sociedad, aun cuando deba promoverla. </a:t>
            </a:r>
          </a:p>
        </p:txBody>
      </p:sp>
      <p:sp>
        <p:nvSpPr>
          <p:cNvPr id="10" name="CuadroTexto 9">
            <a:extLst>
              <a:ext uri="{FF2B5EF4-FFF2-40B4-BE49-F238E27FC236}">
                <a16:creationId xmlns:a16="http://schemas.microsoft.com/office/drawing/2014/main" id="{6C360855-125C-FF95-2D28-093A520AD07C}"/>
              </a:ext>
            </a:extLst>
          </p:cNvPr>
          <p:cNvSpPr txBox="1"/>
          <p:nvPr/>
        </p:nvSpPr>
        <p:spPr>
          <a:xfrm>
            <a:off x="1601372" y="5446046"/>
            <a:ext cx="7920111" cy="923330"/>
          </a:xfrm>
          <a:prstGeom prst="rect">
            <a:avLst/>
          </a:prstGeom>
          <a:noFill/>
        </p:spPr>
        <p:txBody>
          <a:bodyPr wrap="square" rtlCol="0">
            <a:spAutoFit/>
          </a:bodyPr>
          <a:lstStyle/>
          <a:p>
            <a:pPr algn="ctr"/>
            <a:r>
              <a:rPr lang="es-MX" dirty="0">
                <a:solidFill>
                  <a:schemeClr val="accent3">
                    <a:lumMod val="50000"/>
                  </a:schemeClr>
                </a:solidFill>
              </a:rPr>
              <a:t>Es conmovedor ver la capacidad de perdón de algunas personas que han sabido ir más allá del daño sufrido, pero también es humano comprender a quienes no pueden hacerlo. En todo caso, lo que jamás se debe proponer es el olvido. </a:t>
            </a:r>
          </a:p>
        </p:txBody>
      </p:sp>
      <p:pic>
        <p:nvPicPr>
          <p:cNvPr id="13316" name="Picture 4" descr="Se cumplen 25 años de la ocupación militar en Chiapas – Desinformémonos">
            <a:extLst>
              <a:ext uri="{FF2B5EF4-FFF2-40B4-BE49-F238E27FC236}">
                <a16:creationId xmlns:a16="http://schemas.microsoft.com/office/drawing/2014/main" id="{937178BE-BEAB-1868-5E71-B50EEB2A7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3877" y="1609470"/>
            <a:ext cx="3824581" cy="2944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6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E7B6953-808B-CF09-BC01-F865E3447658}"/>
              </a:ext>
            </a:extLst>
          </p:cNvPr>
          <p:cNvSpPr txBox="1"/>
          <p:nvPr/>
        </p:nvSpPr>
        <p:spPr>
          <a:xfrm>
            <a:off x="2670516" y="488028"/>
            <a:ext cx="6850967" cy="646331"/>
          </a:xfrm>
          <a:prstGeom prst="rect">
            <a:avLst/>
          </a:prstGeom>
          <a:noFill/>
        </p:spPr>
        <p:txBody>
          <a:bodyPr wrap="square" rtlCol="0">
            <a:spAutoFit/>
          </a:bodyPr>
          <a:lstStyle/>
          <a:p>
            <a:pPr algn="ctr"/>
            <a:r>
              <a:rPr lang="es-MX" sz="3600" dirty="0">
                <a:solidFill>
                  <a:schemeClr val="bg2">
                    <a:lumMod val="25000"/>
                  </a:schemeClr>
                </a:solidFill>
              </a:rPr>
              <a:t>Perdón sin olvidos</a:t>
            </a:r>
          </a:p>
        </p:txBody>
      </p:sp>
      <p:sp>
        <p:nvSpPr>
          <p:cNvPr id="2" name="CuadroTexto 1">
            <a:extLst>
              <a:ext uri="{FF2B5EF4-FFF2-40B4-BE49-F238E27FC236}">
                <a16:creationId xmlns:a16="http://schemas.microsoft.com/office/drawing/2014/main" id="{A8228A80-B65F-CFDF-7C5E-34805389E86C}"/>
              </a:ext>
            </a:extLst>
          </p:cNvPr>
          <p:cNvSpPr txBox="1"/>
          <p:nvPr/>
        </p:nvSpPr>
        <p:spPr>
          <a:xfrm>
            <a:off x="1252026" y="1997839"/>
            <a:ext cx="3094892" cy="2585323"/>
          </a:xfrm>
          <a:prstGeom prst="rect">
            <a:avLst/>
          </a:prstGeom>
          <a:noFill/>
        </p:spPr>
        <p:txBody>
          <a:bodyPr wrap="square" rtlCol="0">
            <a:spAutoFit/>
          </a:bodyPr>
          <a:lstStyle/>
          <a:p>
            <a:pPr algn="just"/>
            <a:r>
              <a:rPr lang="es-MX" dirty="0">
                <a:solidFill>
                  <a:schemeClr val="accent3">
                    <a:lumMod val="75000"/>
                  </a:schemeClr>
                </a:solidFill>
              </a:rPr>
              <a:t>El perdón libre y sincero es una grandeza que refleja la inmensidad del perdón divino.</a:t>
            </a:r>
          </a:p>
          <a:p>
            <a:pPr algn="just"/>
            <a:endParaRPr lang="es-MX" dirty="0">
              <a:solidFill>
                <a:schemeClr val="accent3">
                  <a:lumMod val="75000"/>
                </a:schemeClr>
              </a:solidFill>
            </a:endParaRPr>
          </a:p>
          <a:p>
            <a:pPr algn="just"/>
            <a:r>
              <a:rPr lang="es-MX" dirty="0">
                <a:solidFill>
                  <a:schemeClr val="accent3">
                    <a:lumMod val="75000"/>
                  </a:schemeClr>
                </a:solidFill>
              </a:rPr>
              <a:t>Si el perdón es gratuito, entonces puede perdonarse aun a quien se resiste al arrepentimiento y es incapaz de pedir perdón.</a:t>
            </a:r>
          </a:p>
        </p:txBody>
      </p:sp>
      <p:sp>
        <p:nvSpPr>
          <p:cNvPr id="4" name="CuadroTexto 3">
            <a:extLst>
              <a:ext uri="{FF2B5EF4-FFF2-40B4-BE49-F238E27FC236}">
                <a16:creationId xmlns:a16="http://schemas.microsoft.com/office/drawing/2014/main" id="{672904D8-24B3-E607-E439-50D2CD534D7D}"/>
              </a:ext>
            </a:extLst>
          </p:cNvPr>
          <p:cNvSpPr txBox="1"/>
          <p:nvPr/>
        </p:nvSpPr>
        <p:spPr>
          <a:xfrm>
            <a:off x="2736167" y="5886318"/>
            <a:ext cx="6970541" cy="646331"/>
          </a:xfrm>
          <a:prstGeom prst="rect">
            <a:avLst/>
          </a:prstGeom>
          <a:noFill/>
        </p:spPr>
        <p:txBody>
          <a:bodyPr wrap="square">
            <a:spAutoFit/>
          </a:bodyPr>
          <a:lstStyle/>
          <a:p>
            <a:pPr algn="ctr"/>
            <a:r>
              <a:rPr lang="es-MX" dirty="0">
                <a:solidFill>
                  <a:schemeClr val="tx1">
                    <a:lumMod val="85000"/>
                    <a:lumOff val="15000"/>
                  </a:schemeClr>
                </a:solidFill>
              </a:rPr>
              <a:t>Los que perdonan de verdad no olvidan, pero renuncian a ser poseídos por esa misma fuerza destructiva que los ha perjudicado</a:t>
            </a:r>
          </a:p>
        </p:txBody>
      </p:sp>
      <p:pic>
        <p:nvPicPr>
          <p:cNvPr id="15362" name="Picture 2" descr="Tomarse la injusticia como algo personal - Amnistía Internacional">
            <a:extLst>
              <a:ext uri="{FF2B5EF4-FFF2-40B4-BE49-F238E27FC236}">
                <a16:creationId xmlns:a16="http://schemas.microsoft.com/office/drawing/2014/main" id="{3C26490B-BE32-DF6B-A14F-218D81B81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228" y="1785937"/>
            <a:ext cx="4619625" cy="3286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0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4DAC3EE-4EAD-3D33-4B18-5A6E6E6DC979}"/>
              </a:ext>
            </a:extLst>
          </p:cNvPr>
          <p:cNvSpPr>
            <a:spLocks noGrp="1" noRot="1" noMove="1" noResize="1" noEditPoints="1" noAdjustHandles="1" noChangeArrowheads="1" noChangeShapeType="1"/>
          </p:cNvSpPr>
          <p:nvPr/>
        </p:nvSpPr>
        <p:spPr>
          <a:xfrm>
            <a:off x="10243226" y="5014452"/>
            <a:ext cx="1837001" cy="1807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3">
            <a:extLst>
              <a:ext uri="{FF2B5EF4-FFF2-40B4-BE49-F238E27FC236}">
                <a16:creationId xmlns:a16="http://schemas.microsoft.com/office/drawing/2014/main" id="{C266CDE4-FCD5-8B91-474A-A78570452F68}"/>
              </a:ext>
            </a:extLst>
          </p:cNvPr>
          <p:cNvSpPr>
            <a:spLocks noChangeArrowheads="1"/>
          </p:cNvSpPr>
          <p:nvPr/>
        </p:nvSpPr>
        <p:spPr bwMode="auto">
          <a:xfrm>
            <a:off x="5652620" y="1916868"/>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sz="1800" b="0" i="0" u="none" strike="noStrike" cap="none" normalizeH="0" baseline="0" dirty="0">
                <a:ln>
                  <a:noFill/>
                </a:ln>
                <a:solidFill>
                  <a:schemeClr val="tx1"/>
                </a:solidFill>
                <a:effectLst/>
                <a:latin typeface="Arial" panose="020B0604020202020204" pitchFamily="34" charset="0"/>
              </a:rPr>
            </a:br>
            <a:endParaRPr kumimoji="0" 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sp>
        <p:nvSpPr>
          <p:cNvPr id="3" name="CuadroTexto 2">
            <a:extLst>
              <a:ext uri="{FF2B5EF4-FFF2-40B4-BE49-F238E27FC236}">
                <a16:creationId xmlns:a16="http://schemas.microsoft.com/office/drawing/2014/main" id="{C6EC49CC-01A7-FD11-489C-B72004FD7CF1}"/>
              </a:ext>
            </a:extLst>
          </p:cNvPr>
          <p:cNvSpPr txBox="1"/>
          <p:nvPr/>
        </p:nvSpPr>
        <p:spPr>
          <a:xfrm>
            <a:off x="916107" y="542122"/>
            <a:ext cx="10255347" cy="1754326"/>
          </a:xfrm>
          <a:prstGeom prst="rect">
            <a:avLst/>
          </a:prstGeom>
          <a:noFill/>
        </p:spPr>
        <p:txBody>
          <a:bodyPr wrap="square" rtlCol="0">
            <a:spAutoFit/>
          </a:bodyPr>
          <a:lstStyle/>
          <a:p>
            <a:pPr algn="ctr"/>
            <a:r>
              <a:rPr lang="es-MX" sz="5400" b="1" dirty="0">
                <a:solidFill>
                  <a:schemeClr val="bg2">
                    <a:lumMod val="25000"/>
                  </a:schemeClr>
                </a:solidFill>
              </a:rPr>
              <a:t>EN CRISTO, NO HAY LUGAR PARA LA VIOLENCIA.</a:t>
            </a:r>
          </a:p>
        </p:txBody>
      </p:sp>
      <p:pic>
        <p:nvPicPr>
          <p:cNvPr id="1026" name="Picture 2" descr="Jesus Crucificado - Banco de fotos e imágenes de stock - iStock">
            <a:extLst>
              <a:ext uri="{FF2B5EF4-FFF2-40B4-BE49-F238E27FC236}">
                <a16:creationId xmlns:a16="http://schemas.microsoft.com/office/drawing/2014/main" id="{199FF9A6-DD23-2DAB-BC8F-26166FF3B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57"/>
          <a:stretch/>
        </p:blipFill>
        <p:spPr bwMode="auto">
          <a:xfrm>
            <a:off x="1156175" y="2590826"/>
            <a:ext cx="10129446" cy="38488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D5E6396-E41B-5B5B-5173-64FCE2AD2E90}"/>
              </a:ext>
            </a:extLst>
          </p:cNvPr>
          <p:cNvSpPr txBox="1"/>
          <p:nvPr/>
        </p:nvSpPr>
        <p:spPr>
          <a:xfrm>
            <a:off x="5614387" y="3496040"/>
            <a:ext cx="5671234" cy="1200329"/>
          </a:xfrm>
          <a:prstGeom prst="rect">
            <a:avLst/>
          </a:prstGeom>
          <a:noFill/>
        </p:spPr>
        <p:txBody>
          <a:bodyPr wrap="square" rtlCol="0">
            <a:spAutoFit/>
          </a:bodyPr>
          <a:lstStyle/>
          <a:p>
            <a:pPr algn="ctr"/>
            <a:r>
              <a:rPr lang="es-MX" sz="3600" dirty="0">
                <a:solidFill>
                  <a:schemeClr val="bg1"/>
                </a:solidFill>
              </a:rPr>
              <a:t>“Padre, perdónalos porque no saben lo que hacen”</a:t>
            </a:r>
          </a:p>
        </p:txBody>
      </p:sp>
    </p:spTree>
    <p:extLst>
      <p:ext uri="{BB962C8B-B14F-4D97-AF65-F5344CB8AC3E}">
        <p14:creationId xmlns:p14="http://schemas.microsoft.com/office/powerpoint/2010/main" val="251401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E7B6953-808B-CF09-BC01-F865E3447658}"/>
              </a:ext>
            </a:extLst>
          </p:cNvPr>
          <p:cNvSpPr txBox="1"/>
          <p:nvPr/>
        </p:nvSpPr>
        <p:spPr>
          <a:xfrm>
            <a:off x="2670515" y="466914"/>
            <a:ext cx="6850967" cy="646331"/>
          </a:xfrm>
          <a:prstGeom prst="rect">
            <a:avLst/>
          </a:prstGeom>
          <a:noFill/>
        </p:spPr>
        <p:txBody>
          <a:bodyPr wrap="square" rtlCol="0">
            <a:spAutoFit/>
          </a:bodyPr>
          <a:lstStyle/>
          <a:p>
            <a:pPr algn="ctr"/>
            <a:r>
              <a:rPr lang="es-MX" sz="3600" dirty="0">
                <a:solidFill>
                  <a:schemeClr val="bg2">
                    <a:lumMod val="25000"/>
                  </a:schemeClr>
                </a:solidFill>
              </a:rPr>
              <a:t>La guerra y la pena de muerte</a:t>
            </a:r>
          </a:p>
        </p:txBody>
      </p:sp>
      <p:sp>
        <p:nvSpPr>
          <p:cNvPr id="2" name="CuadroTexto 1">
            <a:extLst>
              <a:ext uri="{FF2B5EF4-FFF2-40B4-BE49-F238E27FC236}">
                <a16:creationId xmlns:a16="http://schemas.microsoft.com/office/drawing/2014/main" id="{66ECB23E-4721-00C4-D350-882D0776956D}"/>
              </a:ext>
            </a:extLst>
          </p:cNvPr>
          <p:cNvSpPr txBox="1"/>
          <p:nvPr/>
        </p:nvSpPr>
        <p:spPr>
          <a:xfrm>
            <a:off x="1917895" y="5365662"/>
            <a:ext cx="8356209" cy="1200329"/>
          </a:xfrm>
          <a:prstGeom prst="rect">
            <a:avLst/>
          </a:prstGeom>
          <a:noFill/>
        </p:spPr>
        <p:txBody>
          <a:bodyPr wrap="square" rtlCol="0">
            <a:spAutoFit/>
          </a:bodyPr>
          <a:lstStyle/>
          <a:p>
            <a:pPr algn="ctr"/>
            <a:r>
              <a:rPr lang="es-MX" dirty="0"/>
              <a:t>Son falsas respuestas, que no resuelven los problemas que pretenden superar y que en definitiva no hacen más que agregar nuevos factores de destrucción en el tejido de la sociedad nacional y universal.</a:t>
            </a:r>
          </a:p>
          <a:p>
            <a:pPr algn="ctr"/>
            <a:endParaRPr lang="es-MX" dirty="0"/>
          </a:p>
        </p:txBody>
      </p:sp>
      <p:pic>
        <p:nvPicPr>
          <p:cNvPr id="16386" name="Picture 2" descr="Los 10 países del mundo con más ejecuciones por pena de muerte - BBC News  Mundo">
            <a:extLst>
              <a:ext uri="{FF2B5EF4-FFF2-40B4-BE49-F238E27FC236}">
                <a16:creationId xmlns:a16="http://schemas.microsoft.com/office/drawing/2014/main" id="{D59BBFD9-FA50-A058-17D4-F8164E34B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008" y="1537307"/>
            <a:ext cx="3615335" cy="3240367"/>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388" name="Picture 4" descr="Última hora y noticias en vivo de la guerra de Rusia en Ucrania">
            <a:extLst>
              <a:ext uri="{FF2B5EF4-FFF2-40B4-BE49-F238E27FC236}">
                <a16:creationId xmlns:a16="http://schemas.microsoft.com/office/drawing/2014/main" id="{711D6FA2-5F31-61EF-3571-AEC3CA329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657" y="1701233"/>
            <a:ext cx="3615335" cy="3076441"/>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7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E7B6953-808B-CF09-BC01-F865E3447658}"/>
              </a:ext>
            </a:extLst>
          </p:cNvPr>
          <p:cNvSpPr txBox="1"/>
          <p:nvPr/>
        </p:nvSpPr>
        <p:spPr>
          <a:xfrm>
            <a:off x="2447778" y="466914"/>
            <a:ext cx="6850967" cy="646331"/>
          </a:xfrm>
          <a:prstGeom prst="rect">
            <a:avLst/>
          </a:prstGeom>
          <a:noFill/>
        </p:spPr>
        <p:txBody>
          <a:bodyPr wrap="square" rtlCol="0">
            <a:spAutoFit/>
          </a:bodyPr>
          <a:lstStyle/>
          <a:p>
            <a:pPr algn="ctr"/>
            <a:r>
              <a:rPr lang="es-MX" sz="3600" dirty="0">
                <a:solidFill>
                  <a:schemeClr val="bg2">
                    <a:lumMod val="25000"/>
                  </a:schemeClr>
                </a:solidFill>
              </a:rPr>
              <a:t>La injusticia de la guerra</a:t>
            </a:r>
          </a:p>
        </p:txBody>
      </p:sp>
      <p:sp>
        <p:nvSpPr>
          <p:cNvPr id="5" name="CuadroTexto 4">
            <a:extLst>
              <a:ext uri="{FF2B5EF4-FFF2-40B4-BE49-F238E27FC236}">
                <a16:creationId xmlns:a16="http://schemas.microsoft.com/office/drawing/2014/main" id="{9D8EDEA0-C4F1-2A18-8A8B-BC6C37C110B2}"/>
              </a:ext>
            </a:extLst>
          </p:cNvPr>
          <p:cNvSpPr txBox="1"/>
          <p:nvPr/>
        </p:nvSpPr>
        <p:spPr>
          <a:xfrm>
            <a:off x="2447779" y="5744755"/>
            <a:ext cx="7288764" cy="923330"/>
          </a:xfrm>
          <a:prstGeom prst="rect">
            <a:avLst/>
          </a:prstGeom>
          <a:noFill/>
        </p:spPr>
        <p:txBody>
          <a:bodyPr wrap="square">
            <a:spAutoFit/>
          </a:bodyPr>
          <a:lstStyle/>
          <a:p>
            <a:pPr algn="ctr"/>
            <a:r>
              <a:rPr lang="es-MX" dirty="0"/>
              <a:t>Toda guerra deja al mundo peor que como lo había encontrado. La guerra es un fracaso de la política y de la humanidad, una claudicación vergonzosa, una derrota frente a las fuerzas del mal. </a:t>
            </a:r>
          </a:p>
        </p:txBody>
      </p:sp>
      <p:sp>
        <p:nvSpPr>
          <p:cNvPr id="7" name="CuadroTexto 6">
            <a:extLst>
              <a:ext uri="{FF2B5EF4-FFF2-40B4-BE49-F238E27FC236}">
                <a16:creationId xmlns:a16="http://schemas.microsoft.com/office/drawing/2014/main" id="{69DDE1E9-0CBB-776A-3B45-E506BCB370AB}"/>
              </a:ext>
            </a:extLst>
          </p:cNvPr>
          <p:cNvSpPr txBox="1"/>
          <p:nvPr/>
        </p:nvSpPr>
        <p:spPr>
          <a:xfrm>
            <a:off x="5655212" y="1720840"/>
            <a:ext cx="5760552" cy="3416320"/>
          </a:xfrm>
          <a:prstGeom prst="rect">
            <a:avLst/>
          </a:prstGeom>
          <a:noFill/>
        </p:spPr>
        <p:txBody>
          <a:bodyPr wrap="square">
            <a:spAutoFit/>
          </a:bodyPr>
          <a:lstStyle/>
          <a:p>
            <a:pPr algn="just"/>
            <a:r>
              <a:rPr lang="es-MX" dirty="0">
                <a:solidFill>
                  <a:schemeClr val="accent3">
                    <a:lumMod val="75000"/>
                  </a:schemeClr>
                </a:solidFill>
              </a:rPr>
              <a:t>…toquemos la carne de los perjudicados. Volvamos a contemplar a tantos civiles masacrados como “daños colaterales”. Preguntemos a las víctimas. Prestemos atención a los prófugos, a los que sufrieron la radiación atómica o los ataques químicos, a las mujeres que perdieron sus hijos, a los niños mutilados o privados de su infancia. Prestemos atención a la verdad de esas víctimas de la violencia, miremos la realidad desde sus ojos y escuchemos sus relatos con el corazón abierto. Así podremos reconocer el abismo del mal en el corazón de la guerra y no nos perturbará que nos traten de ingenuos por elegir la paz. </a:t>
            </a:r>
          </a:p>
        </p:txBody>
      </p:sp>
      <p:pic>
        <p:nvPicPr>
          <p:cNvPr id="17412" name="Picture 4" descr="Ni perdón, ni olvido!… Se cumplen 4 años del desplazamiento forzado del  ejido de Puebla en Chenalhó | Chiapasparalelo">
            <a:extLst>
              <a:ext uri="{FF2B5EF4-FFF2-40B4-BE49-F238E27FC236}">
                <a16:creationId xmlns:a16="http://schemas.microsoft.com/office/drawing/2014/main" id="{9A78E92D-11C1-02A5-FE9A-CA31CAF38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35" y="1824057"/>
            <a:ext cx="4412566" cy="3209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44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E7B6953-808B-CF09-BC01-F865E3447658}"/>
              </a:ext>
            </a:extLst>
          </p:cNvPr>
          <p:cNvSpPr txBox="1"/>
          <p:nvPr/>
        </p:nvSpPr>
        <p:spPr>
          <a:xfrm>
            <a:off x="2377439" y="466914"/>
            <a:ext cx="6850967" cy="646331"/>
          </a:xfrm>
          <a:prstGeom prst="rect">
            <a:avLst/>
          </a:prstGeom>
          <a:noFill/>
        </p:spPr>
        <p:txBody>
          <a:bodyPr wrap="square" rtlCol="0">
            <a:spAutoFit/>
          </a:bodyPr>
          <a:lstStyle/>
          <a:p>
            <a:pPr algn="ctr"/>
            <a:r>
              <a:rPr lang="es-MX" sz="3600" dirty="0">
                <a:solidFill>
                  <a:schemeClr val="bg2">
                    <a:lumMod val="25000"/>
                  </a:schemeClr>
                </a:solidFill>
              </a:rPr>
              <a:t>La pena de muerte</a:t>
            </a:r>
          </a:p>
        </p:txBody>
      </p:sp>
      <p:sp>
        <p:nvSpPr>
          <p:cNvPr id="5" name="CuadroTexto 4">
            <a:extLst>
              <a:ext uri="{FF2B5EF4-FFF2-40B4-BE49-F238E27FC236}">
                <a16:creationId xmlns:a16="http://schemas.microsoft.com/office/drawing/2014/main" id="{E245F8A8-149F-B610-312A-E93A716B5954}"/>
              </a:ext>
            </a:extLst>
          </p:cNvPr>
          <p:cNvSpPr txBox="1"/>
          <p:nvPr/>
        </p:nvSpPr>
        <p:spPr>
          <a:xfrm>
            <a:off x="7272996" y="2072922"/>
            <a:ext cx="4364501" cy="2585323"/>
          </a:xfrm>
          <a:prstGeom prst="rect">
            <a:avLst/>
          </a:prstGeom>
          <a:noFill/>
        </p:spPr>
        <p:txBody>
          <a:bodyPr wrap="square">
            <a:spAutoFit/>
          </a:bodyPr>
          <a:lstStyle/>
          <a:p>
            <a:r>
              <a:rPr lang="es-MX" dirty="0">
                <a:solidFill>
                  <a:schemeClr val="accent3">
                    <a:lumMod val="75000"/>
                  </a:schemeClr>
                </a:solidFill>
              </a:rPr>
              <a:t>«la vida en común, estructurada en torno a comunidades organizadas, necesita normas de convivencia cuya libre violación requiere una respuesta adecuada». Esto implica que la autoridad pública legítima pueda y deba «conminar penas proporcionadas a la gravedad de los delitos» y que se garantice al poder judicial «la independencia necesaria en el ámbito de la ley»</a:t>
            </a:r>
          </a:p>
        </p:txBody>
      </p:sp>
      <p:sp>
        <p:nvSpPr>
          <p:cNvPr id="7" name="CuadroTexto 6">
            <a:extLst>
              <a:ext uri="{FF2B5EF4-FFF2-40B4-BE49-F238E27FC236}">
                <a16:creationId xmlns:a16="http://schemas.microsoft.com/office/drawing/2014/main" id="{E3C1DE1A-A3DD-CC3E-144B-43E482CC6A5E}"/>
              </a:ext>
            </a:extLst>
          </p:cNvPr>
          <p:cNvSpPr txBox="1"/>
          <p:nvPr/>
        </p:nvSpPr>
        <p:spPr>
          <a:xfrm>
            <a:off x="2955972" y="5823910"/>
            <a:ext cx="6499274" cy="646331"/>
          </a:xfrm>
          <a:prstGeom prst="rect">
            <a:avLst/>
          </a:prstGeom>
          <a:noFill/>
        </p:spPr>
        <p:txBody>
          <a:bodyPr wrap="square">
            <a:spAutoFit/>
          </a:bodyPr>
          <a:lstStyle/>
          <a:p>
            <a:pPr algn="ctr"/>
            <a:r>
              <a:rPr lang="es-MX" b="1" dirty="0">
                <a:solidFill>
                  <a:schemeClr val="accent3">
                    <a:lumMod val="75000"/>
                  </a:schemeClr>
                </a:solidFill>
              </a:rPr>
              <a:t>Recordemos que «ni siquiera el homicida pierde su dignidad personal y Dios mismo se hace su garante»</a:t>
            </a:r>
          </a:p>
        </p:txBody>
      </p:sp>
      <p:pic>
        <p:nvPicPr>
          <p:cNvPr id="18434" name="Picture 2" descr="La pena de muerte. Un panorama general | Dialogos Oaxaca">
            <a:extLst>
              <a:ext uri="{FF2B5EF4-FFF2-40B4-BE49-F238E27FC236}">
                <a16:creationId xmlns:a16="http://schemas.microsoft.com/office/drawing/2014/main" id="{DC48EF8C-15D6-B25E-8EEB-C58B18EDC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753" y="1863858"/>
            <a:ext cx="5715000" cy="3000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0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87577" y="2766218"/>
            <a:ext cx="9416845" cy="1325563"/>
          </a:xfrm>
        </p:spPr>
        <p:txBody>
          <a:bodyPr>
            <a:normAutofit/>
          </a:bodyPr>
          <a:lstStyle/>
          <a:p>
            <a:pPr algn="ctr"/>
            <a:r>
              <a:rPr lang="es-MX" b="1" dirty="0">
                <a:solidFill>
                  <a:schemeClr val="accent4">
                    <a:lumMod val="75000"/>
                  </a:schemeClr>
                </a:solidFill>
                <a:latin typeface="Aharoni" panose="02010803020104030203" pitchFamily="2" charset="-79"/>
                <a:cs typeface="Aharoni" panose="02010803020104030203" pitchFamily="2" charset="-79"/>
              </a:rPr>
              <a:t>Espacio para dudas y preguntas</a:t>
            </a:r>
          </a:p>
        </p:txBody>
      </p:sp>
    </p:spTree>
    <p:extLst>
      <p:ext uri="{BB962C8B-B14F-4D97-AF65-F5344CB8AC3E}">
        <p14:creationId xmlns:p14="http://schemas.microsoft.com/office/powerpoint/2010/main" val="155275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4DAC3EE-4EAD-3D33-4B18-5A6E6E6DC979}"/>
              </a:ext>
            </a:extLst>
          </p:cNvPr>
          <p:cNvSpPr>
            <a:spLocks noGrp="1" noRot="1" noMove="1" noResize="1" noEditPoints="1" noAdjustHandles="1" noChangeArrowheads="1" noChangeShapeType="1"/>
          </p:cNvSpPr>
          <p:nvPr/>
        </p:nvSpPr>
        <p:spPr>
          <a:xfrm>
            <a:off x="10243226" y="5014452"/>
            <a:ext cx="1837001" cy="1807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3">
            <a:extLst>
              <a:ext uri="{FF2B5EF4-FFF2-40B4-BE49-F238E27FC236}">
                <a16:creationId xmlns:a16="http://schemas.microsoft.com/office/drawing/2014/main" id="{C266CDE4-FCD5-8B91-474A-A78570452F68}"/>
              </a:ext>
            </a:extLst>
          </p:cNvPr>
          <p:cNvSpPr>
            <a:spLocks noChangeArrowheads="1"/>
          </p:cNvSpPr>
          <p:nvPr/>
        </p:nvSpPr>
        <p:spPr bwMode="auto">
          <a:xfrm>
            <a:off x="5652620" y="1916868"/>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sz="1800" b="0" i="0" u="none" strike="noStrike" cap="none" normalizeH="0" baseline="0" dirty="0">
                <a:ln>
                  <a:noFill/>
                </a:ln>
                <a:solidFill>
                  <a:schemeClr val="tx1"/>
                </a:solidFill>
                <a:effectLst/>
                <a:latin typeface="Arial" panose="020B0604020202020204" pitchFamily="34" charset="0"/>
              </a:rPr>
            </a:br>
            <a:endParaRPr kumimoji="0" 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Qué es la paz de Dios? como obtenerla - Todo para Cristianos">
            <a:extLst>
              <a:ext uri="{FF2B5EF4-FFF2-40B4-BE49-F238E27FC236}">
                <a16:creationId xmlns:a16="http://schemas.microsoft.com/office/drawing/2014/main" id="{EB41AF46-7F68-AE4D-310F-EECDFEA5F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77" y="1067506"/>
            <a:ext cx="7824324" cy="3845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1BD2ECF5-3909-6EB2-763D-941F5B84F912}"/>
              </a:ext>
            </a:extLst>
          </p:cNvPr>
          <p:cNvSpPr txBox="1"/>
          <p:nvPr/>
        </p:nvSpPr>
        <p:spPr>
          <a:xfrm>
            <a:off x="1284850" y="5256365"/>
            <a:ext cx="9884898" cy="1015663"/>
          </a:xfrm>
          <a:prstGeom prst="rect">
            <a:avLst/>
          </a:prstGeom>
          <a:noFill/>
        </p:spPr>
        <p:txBody>
          <a:bodyPr wrap="square" rtlCol="0">
            <a:spAutoFit/>
          </a:bodyPr>
          <a:lstStyle/>
          <a:p>
            <a:pPr algn="just"/>
            <a:r>
              <a:rPr lang="es-MX" sz="2000" dirty="0">
                <a:solidFill>
                  <a:schemeClr val="bg2">
                    <a:lumMod val="25000"/>
                  </a:schemeClr>
                </a:solidFill>
              </a:rPr>
              <a:t>El Señor inaugura el Reino de vida ofrecido a todas las personas, especialmente a las más pobres y a los que sufren, haciéndoles saber que Dios no tiene nada que ver con la violencia o con la muerte que impera en el mundo porque Dios es de vivos, es el Dios de la vida.</a:t>
            </a:r>
          </a:p>
        </p:txBody>
      </p:sp>
      <p:sp>
        <p:nvSpPr>
          <p:cNvPr id="4" name="CuadroTexto 3">
            <a:extLst>
              <a:ext uri="{FF2B5EF4-FFF2-40B4-BE49-F238E27FC236}">
                <a16:creationId xmlns:a16="http://schemas.microsoft.com/office/drawing/2014/main" id="{4E68C3A6-E19E-8492-66C1-43AA605F1D77}"/>
              </a:ext>
            </a:extLst>
          </p:cNvPr>
          <p:cNvSpPr txBox="1"/>
          <p:nvPr/>
        </p:nvSpPr>
        <p:spPr>
          <a:xfrm>
            <a:off x="-155486" y="278126"/>
            <a:ext cx="11985673" cy="892552"/>
          </a:xfrm>
          <a:prstGeom prst="rect">
            <a:avLst/>
          </a:prstGeom>
          <a:noFill/>
        </p:spPr>
        <p:txBody>
          <a:bodyPr wrap="square" rtlCol="0">
            <a:spAutoFit/>
          </a:bodyPr>
          <a:lstStyle/>
          <a:p>
            <a:pPr algn="ctr"/>
            <a:r>
              <a:rPr lang="es-MX" sz="2600" dirty="0">
                <a:solidFill>
                  <a:schemeClr val="accent4">
                    <a:lumMod val="75000"/>
                  </a:schemeClr>
                </a:solidFill>
              </a:rPr>
              <a:t>La verdadera Paz, la trae Jesus para todos y significa una alegría sin excepciones. </a:t>
            </a:r>
          </a:p>
          <a:p>
            <a:pPr algn="ctr"/>
            <a:endParaRPr lang="es-MX" sz="2600" dirty="0">
              <a:solidFill>
                <a:schemeClr val="accent4">
                  <a:lumMod val="75000"/>
                </a:schemeClr>
              </a:solidFill>
            </a:endParaRPr>
          </a:p>
        </p:txBody>
      </p:sp>
    </p:spTree>
    <p:extLst>
      <p:ext uri="{BB962C8B-B14F-4D97-AF65-F5344CB8AC3E}">
        <p14:creationId xmlns:p14="http://schemas.microsoft.com/office/powerpoint/2010/main" val="62957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4DAC3EE-4EAD-3D33-4B18-5A6E6E6DC979}"/>
              </a:ext>
            </a:extLst>
          </p:cNvPr>
          <p:cNvSpPr>
            <a:spLocks noGrp="1" noRot="1" noMove="1" noResize="1" noEditPoints="1" noAdjustHandles="1" noChangeArrowheads="1" noChangeShapeType="1"/>
          </p:cNvSpPr>
          <p:nvPr/>
        </p:nvSpPr>
        <p:spPr>
          <a:xfrm>
            <a:off x="10243226" y="5014452"/>
            <a:ext cx="1837001" cy="1807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3">
            <a:extLst>
              <a:ext uri="{FF2B5EF4-FFF2-40B4-BE49-F238E27FC236}">
                <a16:creationId xmlns:a16="http://schemas.microsoft.com/office/drawing/2014/main" id="{C266CDE4-FCD5-8B91-474A-A78570452F68}"/>
              </a:ext>
            </a:extLst>
          </p:cNvPr>
          <p:cNvSpPr>
            <a:spLocks noChangeArrowheads="1"/>
          </p:cNvSpPr>
          <p:nvPr/>
        </p:nvSpPr>
        <p:spPr bwMode="auto">
          <a:xfrm>
            <a:off x="5652620" y="1916868"/>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sz="1800" b="0" i="0" u="none" strike="noStrike" cap="none" normalizeH="0" baseline="0" dirty="0">
                <a:ln>
                  <a:noFill/>
                </a:ln>
                <a:solidFill>
                  <a:schemeClr val="tx1"/>
                </a:solidFill>
                <a:effectLst/>
                <a:latin typeface="Arial" panose="020B0604020202020204" pitchFamily="34" charset="0"/>
              </a:rPr>
            </a:br>
            <a:endParaRPr kumimoji="0" 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sp>
        <p:nvSpPr>
          <p:cNvPr id="5" name="CuadroTexto 4">
            <a:extLst>
              <a:ext uri="{FF2B5EF4-FFF2-40B4-BE49-F238E27FC236}">
                <a16:creationId xmlns:a16="http://schemas.microsoft.com/office/drawing/2014/main" id="{769C4DA2-8EFB-5A72-0911-878FB5A0396C}"/>
              </a:ext>
            </a:extLst>
          </p:cNvPr>
          <p:cNvSpPr txBox="1"/>
          <p:nvPr/>
        </p:nvSpPr>
        <p:spPr>
          <a:xfrm>
            <a:off x="1694415" y="295421"/>
            <a:ext cx="8285871" cy="584775"/>
          </a:xfrm>
          <a:prstGeom prst="rect">
            <a:avLst/>
          </a:prstGeom>
          <a:noFill/>
        </p:spPr>
        <p:txBody>
          <a:bodyPr wrap="square" rtlCol="0">
            <a:spAutoFit/>
          </a:bodyPr>
          <a:lstStyle/>
          <a:p>
            <a:pPr algn="ctr"/>
            <a:r>
              <a:rPr lang="es-MX" sz="3200" dirty="0">
                <a:solidFill>
                  <a:schemeClr val="bg2">
                    <a:lumMod val="25000"/>
                  </a:schemeClr>
                </a:solidFill>
              </a:rPr>
              <a:t>¿Cómo rechazar la violencia? Como Jesús</a:t>
            </a:r>
          </a:p>
        </p:txBody>
      </p:sp>
      <p:pic>
        <p:nvPicPr>
          <p:cNvPr id="2050" name="Picture 2" descr="Pedir perdón y saber perdonar ¿Por qué es tan difícil? | Área Humana">
            <a:extLst>
              <a:ext uri="{FF2B5EF4-FFF2-40B4-BE49-F238E27FC236}">
                <a16:creationId xmlns:a16="http://schemas.microsoft.com/office/drawing/2014/main" id="{23A9B073-87BF-16E2-C17E-D79F51BA7E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23" r="16793"/>
          <a:stretch/>
        </p:blipFill>
        <p:spPr bwMode="auto">
          <a:xfrm>
            <a:off x="1384064" y="1599890"/>
            <a:ext cx="4711936" cy="3046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792FD54-4790-EF55-0F2E-16D2DB51260E}"/>
              </a:ext>
            </a:extLst>
          </p:cNvPr>
          <p:cNvSpPr txBox="1"/>
          <p:nvPr/>
        </p:nvSpPr>
        <p:spPr>
          <a:xfrm>
            <a:off x="7272997" y="1886377"/>
            <a:ext cx="4220308" cy="3046988"/>
          </a:xfrm>
          <a:prstGeom prst="rect">
            <a:avLst/>
          </a:prstGeom>
          <a:noFill/>
        </p:spPr>
        <p:txBody>
          <a:bodyPr wrap="square" rtlCol="0">
            <a:spAutoFit/>
          </a:bodyPr>
          <a:lstStyle/>
          <a:p>
            <a:pPr marL="457200" indent="-457200">
              <a:buFont typeface="Wingdings" panose="05000000000000000000" pitchFamily="2" charset="2"/>
              <a:buChar char="§"/>
            </a:pPr>
            <a:r>
              <a:rPr lang="es-MX" sz="3200" dirty="0">
                <a:solidFill>
                  <a:schemeClr val="accent3">
                    <a:lumMod val="50000"/>
                  </a:schemeClr>
                </a:solidFill>
              </a:rPr>
              <a:t>Poner la otra mejilla</a:t>
            </a:r>
          </a:p>
          <a:p>
            <a:pPr marL="457200" indent="-457200">
              <a:buFont typeface="Wingdings" panose="05000000000000000000" pitchFamily="2" charset="2"/>
              <a:buChar char="§"/>
            </a:pPr>
            <a:endParaRPr lang="es-MX" sz="3200" dirty="0">
              <a:solidFill>
                <a:schemeClr val="accent3">
                  <a:lumMod val="50000"/>
                </a:schemeClr>
              </a:solidFill>
            </a:endParaRPr>
          </a:p>
          <a:p>
            <a:pPr marL="457200" indent="-457200">
              <a:buFont typeface="Wingdings" panose="05000000000000000000" pitchFamily="2" charset="2"/>
              <a:buChar char="§"/>
            </a:pPr>
            <a:r>
              <a:rPr lang="es-MX" sz="3200" dirty="0">
                <a:solidFill>
                  <a:schemeClr val="accent3">
                    <a:lumMod val="50000"/>
                  </a:schemeClr>
                </a:solidFill>
              </a:rPr>
              <a:t>Perdonar siempre</a:t>
            </a:r>
          </a:p>
          <a:p>
            <a:pPr marL="457200" indent="-457200">
              <a:buFont typeface="Wingdings" panose="05000000000000000000" pitchFamily="2" charset="2"/>
              <a:buChar char="§"/>
            </a:pPr>
            <a:endParaRPr lang="es-MX" sz="3200" dirty="0">
              <a:solidFill>
                <a:schemeClr val="accent3">
                  <a:lumMod val="50000"/>
                </a:schemeClr>
              </a:solidFill>
            </a:endParaRPr>
          </a:p>
          <a:p>
            <a:pPr marL="457200" indent="-457200">
              <a:buFont typeface="Wingdings" panose="05000000000000000000" pitchFamily="2" charset="2"/>
              <a:buChar char="§"/>
            </a:pPr>
            <a:r>
              <a:rPr lang="es-MX" sz="3200" dirty="0">
                <a:solidFill>
                  <a:schemeClr val="accent3">
                    <a:lumMod val="50000"/>
                  </a:schemeClr>
                </a:solidFill>
              </a:rPr>
              <a:t>Amar a los enemigos</a:t>
            </a:r>
          </a:p>
          <a:p>
            <a:pPr marL="457200" indent="-457200">
              <a:buFont typeface="Wingdings" panose="05000000000000000000" pitchFamily="2" charset="2"/>
              <a:buChar char="§"/>
            </a:pPr>
            <a:endParaRPr lang="es-MX" sz="3200" dirty="0">
              <a:solidFill>
                <a:schemeClr val="accent3">
                  <a:lumMod val="50000"/>
                </a:schemeClr>
              </a:solidFill>
            </a:endParaRPr>
          </a:p>
        </p:txBody>
      </p:sp>
      <p:sp>
        <p:nvSpPr>
          <p:cNvPr id="7" name="CuadroTexto 6">
            <a:extLst>
              <a:ext uri="{FF2B5EF4-FFF2-40B4-BE49-F238E27FC236}">
                <a16:creationId xmlns:a16="http://schemas.microsoft.com/office/drawing/2014/main" id="{3B6442CD-EE65-B3BA-18D2-45C3167EC04B}"/>
              </a:ext>
            </a:extLst>
          </p:cNvPr>
          <p:cNvSpPr txBox="1"/>
          <p:nvPr/>
        </p:nvSpPr>
        <p:spPr>
          <a:xfrm>
            <a:off x="1702191" y="5745650"/>
            <a:ext cx="9791114" cy="830997"/>
          </a:xfrm>
          <a:prstGeom prst="rect">
            <a:avLst/>
          </a:prstGeom>
          <a:noFill/>
        </p:spPr>
        <p:txBody>
          <a:bodyPr wrap="square" rtlCol="0">
            <a:spAutoFit/>
          </a:bodyPr>
          <a:lstStyle/>
          <a:p>
            <a:pPr algn="just"/>
            <a:r>
              <a:rPr lang="es-MX" sz="2400" dirty="0">
                <a:solidFill>
                  <a:schemeClr val="bg2">
                    <a:lumMod val="50000"/>
                  </a:schemeClr>
                </a:solidFill>
              </a:rPr>
              <a:t>El discípulo de Jesús, debe amar gratuitamente y sin interés como ama Dios, con un amor por encima de todo cálculo y reciprocidad</a:t>
            </a:r>
          </a:p>
        </p:txBody>
      </p:sp>
    </p:spTree>
    <p:extLst>
      <p:ext uri="{BB962C8B-B14F-4D97-AF65-F5344CB8AC3E}">
        <p14:creationId xmlns:p14="http://schemas.microsoft.com/office/powerpoint/2010/main" val="57598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4DAC3EE-4EAD-3D33-4B18-5A6E6E6DC979}"/>
              </a:ext>
            </a:extLst>
          </p:cNvPr>
          <p:cNvSpPr>
            <a:spLocks noGrp="1" noRot="1" noMove="1" noResize="1" noEditPoints="1" noAdjustHandles="1" noChangeArrowheads="1" noChangeShapeType="1"/>
          </p:cNvSpPr>
          <p:nvPr/>
        </p:nvSpPr>
        <p:spPr>
          <a:xfrm>
            <a:off x="10243226" y="5014452"/>
            <a:ext cx="1837001" cy="1807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3">
            <a:extLst>
              <a:ext uri="{FF2B5EF4-FFF2-40B4-BE49-F238E27FC236}">
                <a16:creationId xmlns:a16="http://schemas.microsoft.com/office/drawing/2014/main" id="{C266CDE4-FCD5-8B91-474A-A78570452F68}"/>
              </a:ext>
            </a:extLst>
          </p:cNvPr>
          <p:cNvSpPr>
            <a:spLocks noChangeArrowheads="1"/>
          </p:cNvSpPr>
          <p:nvPr/>
        </p:nvSpPr>
        <p:spPr bwMode="auto">
          <a:xfrm>
            <a:off x="5652620" y="1916868"/>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sz="1800" b="0" i="0" u="none" strike="noStrike" cap="none" normalizeH="0" baseline="0" dirty="0">
                <a:ln>
                  <a:noFill/>
                </a:ln>
                <a:solidFill>
                  <a:schemeClr val="tx1"/>
                </a:solidFill>
                <a:effectLst/>
                <a:latin typeface="Arial" panose="020B0604020202020204" pitchFamily="34" charset="0"/>
              </a:rPr>
            </a:br>
            <a:endParaRPr kumimoji="0" 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Amar al enemigo - Diario de Chiapas">
            <a:extLst>
              <a:ext uri="{FF2B5EF4-FFF2-40B4-BE49-F238E27FC236}">
                <a16:creationId xmlns:a16="http://schemas.microsoft.com/office/drawing/2014/main" id="{56D22AC3-D128-7AA5-6241-FCE91F17E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651" y="1916868"/>
            <a:ext cx="5066714" cy="3800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341FBCE-A109-B43D-72C8-A144FB13180E}"/>
              </a:ext>
            </a:extLst>
          </p:cNvPr>
          <p:cNvSpPr txBox="1"/>
          <p:nvPr/>
        </p:nvSpPr>
        <p:spPr>
          <a:xfrm>
            <a:off x="1730326" y="436098"/>
            <a:ext cx="8512900" cy="646331"/>
          </a:xfrm>
          <a:prstGeom prst="rect">
            <a:avLst/>
          </a:prstGeom>
          <a:noFill/>
        </p:spPr>
        <p:txBody>
          <a:bodyPr wrap="square" rtlCol="0">
            <a:spAutoFit/>
          </a:bodyPr>
          <a:lstStyle/>
          <a:p>
            <a:pPr algn="ctr"/>
            <a:r>
              <a:rPr lang="es-MX" sz="3600" dirty="0">
                <a:solidFill>
                  <a:schemeClr val="bg2">
                    <a:lumMod val="25000"/>
                  </a:schemeClr>
                </a:solidFill>
                <a:effectLst>
                  <a:outerShdw blurRad="38100" dist="38100" dir="2700000" algn="tl">
                    <a:srgbClr val="000000">
                      <a:alpha val="43137"/>
                    </a:srgbClr>
                  </a:outerShdw>
                </a:effectLst>
              </a:rPr>
              <a:t>Amar al enemigo no es masoquismo</a:t>
            </a:r>
          </a:p>
        </p:txBody>
      </p:sp>
      <p:sp>
        <p:nvSpPr>
          <p:cNvPr id="4" name="CuadroTexto 3">
            <a:extLst>
              <a:ext uri="{FF2B5EF4-FFF2-40B4-BE49-F238E27FC236}">
                <a16:creationId xmlns:a16="http://schemas.microsoft.com/office/drawing/2014/main" id="{A1B5D677-8C9E-3EBC-2CA8-4F31CB067577}"/>
              </a:ext>
            </a:extLst>
          </p:cNvPr>
          <p:cNvSpPr txBox="1"/>
          <p:nvPr/>
        </p:nvSpPr>
        <p:spPr>
          <a:xfrm>
            <a:off x="935685" y="2090172"/>
            <a:ext cx="5066714" cy="3539430"/>
          </a:xfrm>
          <a:prstGeom prst="rect">
            <a:avLst/>
          </a:prstGeom>
          <a:noFill/>
        </p:spPr>
        <p:txBody>
          <a:bodyPr wrap="square" rtlCol="0">
            <a:spAutoFit/>
          </a:bodyPr>
          <a:lstStyle/>
          <a:p>
            <a:pPr marL="342900" indent="-342900" algn="just">
              <a:buFont typeface="Wingdings" panose="05000000000000000000" pitchFamily="2" charset="2"/>
              <a:buChar char="§"/>
            </a:pPr>
            <a:r>
              <a:rPr lang="es-MX" sz="2800" dirty="0">
                <a:solidFill>
                  <a:schemeClr val="accent3">
                    <a:lumMod val="50000"/>
                  </a:schemeClr>
                </a:solidFill>
              </a:rPr>
              <a:t>Con el amor al enemigo se espera que cambie.</a:t>
            </a:r>
          </a:p>
          <a:p>
            <a:pPr marL="342900" indent="-342900" algn="just">
              <a:buFont typeface="Wingdings" panose="05000000000000000000" pitchFamily="2" charset="2"/>
              <a:buChar char="§"/>
            </a:pPr>
            <a:endParaRPr lang="es-MX" sz="2800" dirty="0">
              <a:solidFill>
                <a:schemeClr val="accent3">
                  <a:lumMod val="50000"/>
                </a:schemeClr>
              </a:solidFill>
            </a:endParaRPr>
          </a:p>
          <a:p>
            <a:pPr marL="342900" indent="-342900" algn="just">
              <a:buFont typeface="Wingdings" panose="05000000000000000000" pitchFamily="2" charset="2"/>
              <a:buChar char="§"/>
            </a:pPr>
            <a:r>
              <a:rPr lang="es-MX" sz="2800" dirty="0">
                <a:solidFill>
                  <a:schemeClr val="accent3">
                    <a:lumMod val="50000"/>
                  </a:schemeClr>
                </a:solidFill>
              </a:rPr>
              <a:t>Quien perdona no cierra el futuro al adversario, confía en que la persona puede cambiar y si no hay cambio, por lo menos se cierra a la violencia.</a:t>
            </a:r>
          </a:p>
        </p:txBody>
      </p:sp>
    </p:spTree>
    <p:extLst>
      <p:ext uri="{BB962C8B-B14F-4D97-AF65-F5344CB8AC3E}">
        <p14:creationId xmlns:p14="http://schemas.microsoft.com/office/powerpoint/2010/main" val="419048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4DAC3EE-4EAD-3D33-4B18-5A6E6E6DC979}"/>
              </a:ext>
            </a:extLst>
          </p:cNvPr>
          <p:cNvSpPr>
            <a:spLocks noGrp="1" noRot="1" noMove="1" noResize="1" noEditPoints="1" noAdjustHandles="1" noChangeArrowheads="1" noChangeShapeType="1"/>
          </p:cNvSpPr>
          <p:nvPr/>
        </p:nvSpPr>
        <p:spPr>
          <a:xfrm>
            <a:off x="10243226" y="5014452"/>
            <a:ext cx="1837001" cy="1807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3">
            <a:extLst>
              <a:ext uri="{FF2B5EF4-FFF2-40B4-BE49-F238E27FC236}">
                <a16:creationId xmlns:a16="http://schemas.microsoft.com/office/drawing/2014/main" id="{C266CDE4-FCD5-8B91-474A-A78570452F68}"/>
              </a:ext>
            </a:extLst>
          </p:cNvPr>
          <p:cNvSpPr>
            <a:spLocks noChangeArrowheads="1"/>
          </p:cNvSpPr>
          <p:nvPr/>
        </p:nvSpPr>
        <p:spPr bwMode="auto">
          <a:xfrm>
            <a:off x="5652620" y="1916868"/>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sz="1800" b="0" i="0" u="none" strike="noStrike" cap="none" normalizeH="0" baseline="0" dirty="0">
                <a:ln>
                  <a:noFill/>
                </a:ln>
                <a:solidFill>
                  <a:schemeClr val="tx1"/>
                </a:solidFill>
                <a:effectLst/>
                <a:latin typeface="Arial" panose="020B0604020202020204" pitchFamily="34" charset="0"/>
              </a:rPr>
            </a:br>
            <a:endParaRPr kumimoji="0" 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sp>
        <p:nvSpPr>
          <p:cNvPr id="5" name="CuadroTexto 4">
            <a:extLst>
              <a:ext uri="{FF2B5EF4-FFF2-40B4-BE49-F238E27FC236}">
                <a16:creationId xmlns:a16="http://schemas.microsoft.com/office/drawing/2014/main" id="{F847EB85-2E78-7270-DF43-38B9B37214FF}"/>
              </a:ext>
            </a:extLst>
          </p:cNvPr>
          <p:cNvSpPr txBox="1"/>
          <p:nvPr/>
        </p:nvSpPr>
        <p:spPr>
          <a:xfrm>
            <a:off x="2067951" y="689317"/>
            <a:ext cx="7891975" cy="1077218"/>
          </a:xfrm>
          <a:prstGeom prst="rect">
            <a:avLst/>
          </a:prstGeom>
          <a:noFill/>
        </p:spPr>
        <p:txBody>
          <a:bodyPr wrap="square" rtlCol="0">
            <a:spAutoFit/>
          </a:bodyPr>
          <a:lstStyle/>
          <a:p>
            <a:pPr algn="ctr"/>
            <a:r>
              <a:rPr lang="es-MX" sz="3200" dirty="0">
                <a:solidFill>
                  <a:schemeClr val="bg2">
                    <a:lumMod val="25000"/>
                  </a:schemeClr>
                </a:solidFill>
                <a:effectLst>
                  <a:outerShdw blurRad="38100" dist="38100" dir="2700000" algn="tl">
                    <a:srgbClr val="000000">
                      <a:alpha val="43137"/>
                    </a:srgbClr>
                  </a:outerShdw>
                </a:effectLst>
              </a:rPr>
              <a:t>Bienaventurados los mansos y los que luchan por la paz</a:t>
            </a:r>
          </a:p>
        </p:txBody>
      </p:sp>
      <p:pic>
        <p:nvPicPr>
          <p:cNvPr id="6" name="Picture 2" descr="100 PREGUNTAS QUE JESÚS HIZO Y USTED DEBE RESPONDER - La Abeja">
            <a:extLst>
              <a:ext uri="{FF2B5EF4-FFF2-40B4-BE49-F238E27FC236}">
                <a16:creationId xmlns:a16="http://schemas.microsoft.com/office/drawing/2014/main" id="{006EA203-FF00-0C94-D475-2914FDE97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532" y="2177696"/>
            <a:ext cx="4656406" cy="3125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AB49CE0-3D3E-0F6A-35DE-52ED6902F7D9}"/>
              </a:ext>
            </a:extLst>
          </p:cNvPr>
          <p:cNvSpPr txBox="1"/>
          <p:nvPr/>
        </p:nvSpPr>
        <p:spPr>
          <a:xfrm>
            <a:off x="6618603" y="2413810"/>
            <a:ext cx="4543123" cy="2677656"/>
          </a:xfrm>
          <a:prstGeom prst="rect">
            <a:avLst/>
          </a:prstGeom>
          <a:noFill/>
        </p:spPr>
        <p:txBody>
          <a:bodyPr wrap="square" rtlCol="0">
            <a:spAutoFit/>
          </a:bodyPr>
          <a:lstStyle/>
          <a:p>
            <a:r>
              <a:rPr lang="es-MX" sz="2400" dirty="0">
                <a:solidFill>
                  <a:schemeClr val="accent3">
                    <a:lumMod val="50000"/>
                  </a:schemeClr>
                </a:solidFill>
              </a:rPr>
              <a:t>Jesus rechaza todo tipo de violencia</a:t>
            </a:r>
          </a:p>
          <a:p>
            <a:endParaRPr lang="es-MX" sz="2400" dirty="0">
              <a:solidFill>
                <a:schemeClr val="accent3">
                  <a:lumMod val="50000"/>
                </a:schemeClr>
              </a:solidFill>
            </a:endParaRPr>
          </a:p>
          <a:p>
            <a:pPr marL="285750" indent="-285750">
              <a:buFont typeface="Wingdings" panose="05000000000000000000" pitchFamily="2" charset="2"/>
              <a:buChar char="§"/>
            </a:pPr>
            <a:r>
              <a:rPr lang="es-MX" sz="2400" dirty="0">
                <a:solidFill>
                  <a:schemeClr val="accent3">
                    <a:lumMod val="50000"/>
                  </a:schemeClr>
                </a:solidFill>
              </a:rPr>
              <a:t>Violencia contra la vida</a:t>
            </a:r>
          </a:p>
          <a:p>
            <a:pPr marL="285750" indent="-285750">
              <a:buFont typeface="Wingdings" panose="05000000000000000000" pitchFamily="2" charset="2"/>
              <a:buChar char="§"/>
            </a:pPr>
            <a:r>
              <a:rPr lang="es-MX" sz="2400" dirty="0">
                <a:solidFill>
                  <a:schemeClr val="accent3">
                    <a:lumMod val="50000"/>
                  </a:schemeClr>
                </a:solidFill>
              </a:rPr>
              <a:t>Violencia que se expresa en los sentimientos</a:t>
            </a:r>
          </a:p>
          <a:p>
            <a:pPr marL="285750" indent="-285750">
              <a:buFont typeface="Wingdings" panose="05000000000000000000" pitchFamily="2" charset="2"/>
              <a:buChar char="§"/>
            </a:pPr>
            <a:r>
              <a:rPr lang="es-MX" sz="2400" dirty="0">
                <a:solidFill>
                  <a:schemeClr val="accent3">
                    <a:lumMod val="50000"/>
                  </a:schemeClr>
                </a:solidFill>
              </a:rPr>
              <a:t>Violencia en acciones</a:t>
            </a:r>
          </a:p>
        </p:txBody>
      </p:sp>
      <p:sp>
        <p:nvSpPr>
          <p:cNvPr id="8" name="CuadroTexto 7">
            <a:extLst>
              <a:ext uri="{FF2B5EF4-FFF2-40B4-BE49-F238E27FC236}">
                <a16:creationId xmlns:a16="http://schemas.microsoft.com/office/drawing/2014/main" id="{F02AB928-C9AF-60DD-B632-B6D267384D69}"/>
              </a:ext>
            </a:extLst>
          </p:cNvPr>
          <p:cNvSpPr txBox="1"/>
          <p:nvPr/>
        </p:nvSpPr>
        <p:spPr>
          <a:xfrm>
            <a:off x="1357532" y="5950537"/>
            <a:ext cx="9833071" cy="646331"/>
          </a:xfrm>
          <a:prstGeom prst="rect">
            <a:avLst/>
          </a:prstGeom>
          <a:noFill/>
        </p:spPr>
        <p:txBody>
          <a:bodyPr wrap="square" rtlCol="0">
            <a:spAutoFit/>
          </a:bodyPr>
          <a:lstStyle/>
          <a:p>
            <a:pPr algn="ctr"/>
            <a:r>
              <a:rPr lang="es-MX" dirty="0">
                <a:solidFill>
                  <a:schemeClr val="accent3">
                    <a:lumMod val="50000"/>
                  </a:schemeClr>
                </a:solidFill>
              </a:rPr>
              <a:t>El día de la resurrección les entrego a los discípulos la misión de ser servidores del perdón y de la reconciliación de los hombres con Dios y de los hombres entre si. </a:t>
            </a:r>
          </a:p>
        </p:txBody>
      </p:sp>
    </p:spTree>
    <p:extLst>
      <p:ext uri="{BB962C8B-B14F-4D97-AF65-F5344CB8AC3E}">
        <p14:creationId xmlns:p14="http://schemas.microsoft.com/office/powerpoint/2010/main" val="73033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4DAC3EE-4EAD-3D33-4B18-5A6E6E6DC979}"/>
              </a:ext>
            </a:extLst>
          </p:cNvPr>
          <p:cNvSpPr>
            <a:spLocks noGrp="1" noRot="1" noMove="1" noResize="1" noEditPoints="1" noAdjustHandles="1" noChangeArrowheads="1" noChangeShapeType="1"/>
          </p:cNvSpPr>
          <p:nvPr/>
        </p:nvSpPr>
        <p:spPr>
          <a:xfrm>
            <a:off x="10243226" y="5014452"/>
            <a:ext cx="1837001" cy="1807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BF8BE1A0-8D9C-BE87-7E1E-3BD4154C14F8}"/>
              </a:ext>
            </a:extLst>
          </p:cNvPr>
          <p:cNvSpPr txBox="1"/>
          <p:nvPr/>
        </p:nvSpPr>
        <p:spPr>
          <a:xfrm>
            <a:off x="1871003" y="379828"/>
            <a:ext cx="8046720" cy="584775"/>
          </a:xfrm>
          <a:prstGeom prst="rect">
            <a:avLst/>
          </a:prstGeom>
          <a:noFill/>
        </p:spPr>
        <p:txBody>
          <a:bodyPr wrap="square" rtlCol="0">
            <a:spAutoFit/>
          </a:bodyPr>
          <a:lstStyle/>
          <a:p>
            <a:pPr algn="ctr"/>
            <a:r>
              <a:rPr lang="es-MX" sz="3200" dirty="0">
                <a:solidFill>
                  <a:schemeClr val="bg2">
                    <a:lumMod val="25000"/>
                  </a:schemeClr>
                </a:solidFill>
                <a:effectLst>
                  <a:outerShdw blurRad="38100" dist="38100" dir="2700000" algn="tl">
                    <a:srgbClr val="000000">
                      <a:alpha val="43137"/>
                    </a:srgbClr>
                  </a:outerShdw>
                </a:effectLst>
              </a:rPr>
              <a:t>Amar al enemigo y renunciar a la violencia</a:t>
            </a:r>
          </a:p>
        </p:txBody>
      </p:sp>
      <p:sp>
        <p:nvSpPr>
          <p:cNvPr id="6" name="CuadroTexto 5">
            <a:extLst>
              <a:ext uri="{FF2B5EF4-FFF2-40B4-BE49-F238E27FC236}">
                <a16:creationId xmlns:a16="http://schemas.microsoft.com/office/drawing/2014/main" id="{06B195EB-F903-2C8C-DE0C-6FDD37FBE61E}"/>
              </a:ext>
            </a:extLst>
          </p:cNvPr>
          <p:cNvSpPr txBox="1"/>
          <p:nvPr/>
        </p:nvSpPr>
        <p:spPr>
          <a:xfrm>
            <a:off x="850109" y="1078692"/>
            <a:ext cx="10367889" cy="2246769"/>
          </a:xfrm>
          <a:prstGeom prst="rect">
            <a:avLst/>
          </a:prstGeom>
          <a:noFill/>
        </p:spPr>
        <p:txBody>
          <a:bodyPr wrap="square" rtlCol="0">
            <a:spAutoFit/>
          </a:bodyPr>
          <a:lstStyle/>
          <a:p>
            <a:pPr algn="ctr"/>
            <a:r>
              <a:rPr lang="es-MX" sz="2800" dirty="0">
                <a:solidFill>
                  <a:schemeClr val="accent3">
                    <a:lumMod val="75000"/>
                  </a:schemeClr>
                </a:solidFill>
              </a:rPr>
              <a:t>No se refiere a la intimidación, represalias o venganza. </a:t>
            </a:r>
          </a:p>
          <a:p>
            <a:pPr algn="ctr"/>
            <a:r>
              <a:rPr lang="es-MX" sz="2800" dirty="0">
                <a:solidFill>
                  <a:schemeClr val="accent3">
                    <a:lumMod val="75000"/>
                  </a:schemeClr>
                </a:solidFill>
              </a:rPr>
              <a:t>Es todo lo contrario, se trata de un estilo de vida alternativo al proyecto del mundo.</a:t>
            </a:r>
          </a:p>
          <a:p>
            <a:pPr algn="ctr"/>
            <a:r>
              <a:rPr lang="es-MX" sz="2800" dirty="0">
                <a:solidFill>
                  <a:schemeClr val="accent3">
                    <a:lumMod val="75000"/>
                  </a:schemeClr>
                </a:solidFill>
              </a:rPr>
              <a:t>La Paz es consecuencia inmediata del don divino de la salvación y de que Dios es un Dios de paz.</a:t>
            </a:r>
          </a:p>
        </p:txBody>
      </p:sp>
      <p:sp>
        <p:nvSpPr>
          <p:cNvPr id="7" name="CuadroTexto 6">
            <a:extLst>
              <a:ext uri="{FF2B5EF4-FFF2-40B4-BE49-F238E27FC236}">
                <a16:creationId xmlns:a16="http://schemas.microsoft.com/office/drawing/2014/main" id="{9FB1B30D-7B1E-55FD-4F98-F9B5CA9CBA20}"/>
              </a:ext>
            </a:extLst>
          </p:cNvPr>
          <p:cNvSpPr txBox="1"/>
          <p:nvPr/>
        </p:nvSpPr>
        <p:spPr>
          <a:xfrm>
            <a:off x="1996305" y="3776468"/>
            <a:ext cx="2897944" cy="2677656"/>
          </a:xfrm>
          <a:prstGeom prst="rect">
            <a:avLst/>
          </a:prstGeom>
          <a:noFill/>
        </p:spPr>
        <p:txBody>
          <a:bodyPr wrap="square" rtlCol="0">
            <a:spAutoFit/>
          </a:bodyPr>
          <a:lstStyle/>
          <a:p>
            <a:r>
              <a:rPr lang="es-MX" sz="2400" dirty="0"/>
              <a:t>Servilismo                  </a:t>
            </a:r>
          </a:p>
          <a:p>
            <a:endParaRPr lang="es-MX" sz="2400" dirty="0"/>
          </a:p>
          <a:p>
            <a:r>
              <a:rPr lang="es-MX" sz="2400" dirty="0"/>
              <a:t>Odio</a:t>
            </a:r>
          </a:p>
          <a:p>
            <a:endParaRPr lang="es-MX" sz="2400" dirty="0"/>
          </a:p>
          <a:p>
            <a:r>
              <a:rPr lang="es-MX" sz="2400" dirty="0"/>
              <a:t>Egoísmo</a:t>
            </a:r>
          </a:p>
          <a:p>
            <a:endParaRPr lang="es-MX" sz="2400" dirty="0"/>
          </a:p>
          <a:p>
            <a:r>
              <a:rPr lang="es-MX" sz="2400" dirty="0"/>
              <a:t>Marginación</a:t>
            </a:r>
          </a:p>
        </p:txBody>
      </p:sp>
      <p:sp>
        <p:nvSpPr>
          <p:cNvPr id="8" name="CuadroTexto 7">
            <a:extLst>
              <a:ext uri="{FF2B5EF4-FFF2-40B4-BE49-F238E27FC236}">
                <a16:creationId xmlns:a16="http://schemas.microsoft.com/office/drawing/2014/main" id="{A4D1DDD1-1609-9E94-2B4E-46EF3571B7E5}"/>
              </a:ext>
            </a:extLst>
          </p:cNvPr>
          <p:cNvSpPr txBox="1"/>
          <p:nvPr/>
        </p:nvSpPr>
        <p:spPr>
          <a:xfrm>
            <a:off x="8117060" y="3800516"/>
            <a:ext cx="2897944" cy="2677656"/>
          </a:xfrm>
          <a:prstGeom prst="rect">
            <a:avLst/>
          </a:prstGeom>
          <a:noFill/>
        </p:spPr>
        <p:txBody>
          <a:bodyPr wrap="square" rtlCol="0">
            <a:spAutoFit/>
          </a:bodyPr>
          <a:lstStyle/>
          <a:p>
            <a:r>
              <a:rPr lang="es-MX" sz="2400" dirty="0">
                <a:solidFill>
                  <a:schemeClr val="accent3">
                    <a:lumMod val="75000"/>
                  </a:schemeClr>
                </a:solidFill>
              </a:rPr>
              <a:t>Servicio</a:t>
            </a:r>
          </a:p>
          <a:p>
            <a:endParaRPr lang="es-MX" sz="2400" dirty="0">
              <a:solidFill>
                <a:schemeClr val="accent3">
                  <a:lumMod val="75000"/>
                </a:schemeClr>
              </a:solidFill>
            </a:endParaRPr>
          </a:p>
          <a:p>
            <a:r>
              <a:rPr lang="es-MX" sz="2400" dirty="0">
                <a:solidFill>
                  <a:schemeClr val="accent3">
                    <a:lumMod val="75000"/>
                  </a:schemeClr>
                </a:solidFill>
              </a:rPr>
              <a:t>Amor</a:t>
            </a:r>
          </a:p>
          <a:p>
            <a:endParaRPr lang="es-MX" sz="2400" dirty="0">
              <a:solidFill>
                <a:schemeClr val="accent3">
                  <a:lumMod val="75000"/>
                </a:schemeClr>
              </a:solidFill>
            </a:endParaRPr>
          </a:p>
          <a:p>
            <a:r>
              <a:rPr lang="es-MX" sz="2400" dirty="0">
                <a:solidFill>
                  <a:schemeClr val="accent3">
                    <a:lumMod val="75000"/>
                  </a:schemeClr>
                </a:solidFill>
              </a:rPr>
              <a:t>Entrega de la Vida</a:t>
            </a:r>
          </a:p>
          <a:p>
            <a:endParaRPr lang="es-MX" sz="2400" dirty="0">
              <a:solidFill>
                <a:schemeClr val="accent3">
                  <a:lumMod val="75000"/>
                </a:schemeClr>
              </a:solidFill>
            </a:endParaRPr>
          </a:p>
          <a:p>
            <a:r>
              <a:rPr lang="es-MX" sz="2400" dirty="0">
                <a:solidFill>
                  <a:schemeClr val="accent3">
                    <a:lumMod val="75000"/>
                  </a:schemeClr>
                </a:solidFill>
              </a:rPr>
              <a:t>Inclusión</a:t>
            </a:r>
          </a:p>
        </p:txBody>
      </p:sp>
      <p:pic>
        <p:nvPicPr>
          <p:cNvPr id="3076" name="Picture 4" descr="Diseño PNG Y SVG De Doodle 3d Flecha Recta Para Camisetas">
            <a:extLst>
              <a:ext uri="{FF2B5EF4-FFF2-40B4-BE49-F238E27FC236}">
                <a16:creationId xmlns:a16="http://schemas.microsoft.com/office/drawing/2014/main" id="{593BDAC5-ACF9-9E52-586F-46C025A736C0}"/>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418418">
            <a:off x="5056443" y="4036842"/>
            <a:ext cx="1955220" cy="195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0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4DAC3EE-4EAD-3D33-4B18-5A6E6E6DC979}"/>
              </a:ext>
            </a:extLst>
          </p:cNvPr>
          <p:cNvSpPr>
            <a:spLocks noGrp="1" noRot="1" noMove="1" noResize="1" noEditPoints="1" noAdjustHandles="1" noChangeArrowheads="1" noChangeShapeType="1"/>
          </p:cNvSpPr>
          <p:nvPr/>
        </p:nvSpPr>
        <p:spPr>
          <a:xfrm>
            <a:off x="10243226" y="5014452"/>
            <a:ext cx="1837001" cy="1807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0F333668-BA6A-6ADA-4F18-61DDE9D2050A}"/>
              </a:ext>
            </a:extLst>
          </p:cNvPr>
          <p:cNvSpPr txBox="1"/>
          <p:nvPr/>
        </p:nvSpPr>
        <p:spPr>
          <a:xfrm>
            <a:off x="1050386" y="497357"/>
            <a:ext cx="10091225" cy="584775"/>
          </a:xfrm>
          <a:prstGeom prst="rect">
            <a:avLst/>
          </a:prstGeom>
          <a:noFill/>
        </p:spPr>
        <p:txBody>
          <a:bodyPr wrap="square" rtlCol="0">
            <a:spAutoFit/>
          </a:bodyPr>
          <a:lstStyle/>
          <a:p>
            <a:pPr algn="ctr"/>
            <a:r>
              <a:rPr lang="es-MX" sz="3200" dirty="0">
                <a:solidFill>
                  <a:schemeClr val="bg2">
                    <a:lumMod val="25000"/>
                  </a:schemeClr>
                </a:solidFill>
                <a:effectLst>
                  <a:outerShdw blurRad="38100" dist="38100" dir="2700000" algn="tl">
                    <a:srgbClr val="000000">
                      <a:alpha val="43137"/>
                    </a:srgbClr>
                  </a:outerShdw>
                </a:effectLst>
              </a:rPr>
              <a:t>La violencia y la maldad no son parte del proyecto de Dios</a:t>
            </a:r>
          </a:p>
        </p:txBody>
      </p:sp>
      <p:sp>
        <p:nvSpPr>
          <p:cNvPr id="4" name="CuadroTexto 3">
            <a:extLst>
              <a:ext uri="{FF2B5EF4-FFF2-40B4-BE49-F238E27FC236}">
                <a16:creationId xmlns:a16="http://schemas.microsoft.com/office/drawing/2014/main" id="{F2B7B93D-92A1-3754-BC3A-DC6A85BC1C77}"/>
              </a:ext>
            </a:extLst>
          </p:cNvPr>
          <p:cNvSpPr txBox="1"/>
          <p:nvPr/>
        </p:nvSpPr>
        <p:spPr>
          <a:xfrm>
            <a:off x="1786594" y="4482910"/>
            <a:ext cx="8975189" cy="1938992"/>
          </a:xfrm>
          <a:prstGeom prst="rect">
            <a:avLst/>
          </a:prstGeom>
          <a:noFill/>
        </p:spPr>
        <p:txBody>
          <a:bodyPr wrap="square" rtlCol="0">
            <a:spAutoFit/>
          </a:bodyPr>
          <a:lstStyle/>
          <a:p>
            <a:pPr algn="just"/>
            <a:r>
              <a:rPr lang="es-MX" sz="2400" dirty="0">
                <a:solidFill>
                  <a:schemeClr val="accent3">
                    <a:lumMod val="75000"/>
                  </a:schemeClr>
                </a:solidFill>
              </a:rPr>
              <a:t>La memoria viva de la muerte y resurrección de Jesucristo da </a:t>
            </a:r>
            <a:r>
              <a:rPr lang="es-MX" sz="2400" b="1" dirty="0">
                <a:solidFill>
                  <a:schemeClr val="accent3">
                    <a:lumMod val="75000"/>
                  </a:schemeClr>
                </a:solidFill>
              </a:rPr>
              <a:t>soporte a la esperanza en el diario vivir</a:t>
            </a:r>
            <a:r>
              <a:rPr lang="es-MX" sz="2400" dirty="0">
                <a:solidFill>
                  <a:schemeClr val="accent3">
                    <a:lumMod val="75000"/>
                  </a:schemeClr>
                </a:solidFill>
              </a:rPr>
              <a:t> de nuestras comunidades, pues la resurrección nos garantiza que el tiempo entero está en manos de Dios. </a:t>
            </a:r>
            <a:r>
              <a:rPr lang="es-MX" sz="2400" b="1" dirty="0">
                <a:solidFill>
                  <a:schemeClr val="bg2">
                    <a:lumMod val="25000"/>
                  </a:schemeClr>
                </a:solidFill>
              </a:rPr>
              <a:t>«La esperanza cristiana es un poderoso recurso social al servicio del desarrollo humano integral, en la libertad y en la justicia.</a:t>
            </a:r>
          </a:p>
        </p:txBody>
      </p:sp>
      <p:pic>
        <p:nvPicPr>
          <p:cNvPr id="5122" name="Picture 2" descr="LA ESPERANZA - Concepto, definicion y ejemplos - Los Valores">
            <a:extLst>
              <a:ext uri="{FF2B5EF4-FFF2-40B4-BE49-F238E27FC236}">
                <a16:creationId xmlns:a16="http://schemas.microsoft.com/office/drawing/2014/main" id="{CF9D019B-F4E8-1BED-B4F4-F9F56F10A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15" y="1467882"/>
            <a:ext cx="5064368" cy="2568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6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4DAC3EE-4EAD-3D33-4B18-5A6E6E6DC979}"/>
              </a:ext>
            </a:extLst>
          </p:cNvPr>
          <p:cNvSpPr>
            <a:spLocks noGrp="1" noRot="1" noMove="1" noResize="1" noEditPoints="1" noAdjustHandles="1" noChangeArrowheads="1" noChangeShapeType="1"/>
          </p:cNvSpPr>
          <p:nvPr/>
        </p:nvSpPr>
        <p:spPr>
          <a:xfrm>
            <a:off x="10243226" y="5014452"/>
            <a:ext cx="1837001" cy="1807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La mis</a:t>
            </a:r>
          </a:p>
        </p:txBody>
      </p:sp>
      <p:sp>
        <p:nvSpPr>
          <p:cNvPr id="12" name="Rectangle 2">
            <a:extLst>
              <a:ext uri="{FF2B5EF4-FFF2-40B4-BE49-F238E27FC236}">
                <a16:creationId xmlns:a16="http://schemas.microsoft.com/office/drawing/2014/main" id="{20F2C174-B20E-1E68-A2A3-D56771590086}"/>
              </a:ext>
            </a:extLst>
          </p:cNvPr>
          <p:cNvSpPr>
            <a:spLocks noChangeArrowheads="1"/>
          </p:cNvSpPr>
          <p:nvPr/>
        </p:nvSpPr>
        <p:spPr bwMode="auto">
          <a:xfrm>
            <a:off x="4210166" y="1037621"/>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C266CDE4-FCD5-8B91-474A-A78570452F68}"/>
              </a:ext>
            </a:extLst>
          </p:cNvPr>
          <p:cNvSpPr>
            <a:spLocks noChangeArrowheads="1"/>
          </p:cNvSpPr>
          <p:nvPr/>
        </p:nvSpPr>
        <p:spPr bwMode="auto">
          <a:xfrm>
            <a:off x="5652620" y="1916868"/>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sz="1800" b="0" i="0" u="none" strike="noStrike" cap="none" normalizeH="0" baseline="0" dirty="0">
                <a:ln>
                  <a:noFill/>
                </a:ln>
                <a:solidFill>
                  <a:schemeClr val="tx1"/>
                </a:solidFill>
                <a:effectLst/>
                <a:latin typeface="Arial" panose="020B0604020202020204" pitchFamily="34" charset="0"/>
              </a:rPr>
            </a:br>
            <a:endParaRPr kumimoji="0" 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sp>
        <p:nvSpPr>
          <p:cNvPr id="6" name="Título 1">
            <a:extLst>
              <a:ext uri="{FF2B5EF4-FFF2-40B4-BE49-F238E27FC236}">
                <a16:creationId xmlns:a16="http://schemas.microsoft.com/office/drawing/2014/main" id="{471548A9-10C6-AD7E-8F68-C25B2DDCB09A}"/>
              </a:ext>
            </a:extLst>
          </p:cNvPr>
          <p:cNvSpPr txBox="1">
            <a:spLocks/>
          </p:cNvSpPr>
          <p:nvPr/>
        </p:nvSpPr>
        <p:spPr>
          <a:xfrm>
            <a:off x="2017726" y="42859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6600">
                <a:solidFill>
                  <a:schemeClr val="accent4">
                    <a:lumMod val="75000"/>
                  </a:schemeClr>
                </a:solidFill>
                <a:latin typeface="Aharoni" panose="02010803020104030203" pitchFamily="2" charset="-79"/>
                <a:cs typeface="Aharoni" panose="02010803020104030203" pitchFamily="2" charset="-79"/>
              </a:rPr>
              <a:t>Elementos de Apoyo</a:t>
            </a:r>
            <a:br>
              <a:rPr lang="es-MX" sz="6600">
                <a:solidFill>
                  <a:schemeClr val="accent4">
                    <a:lumMod val="75000"/>
                  </a:schemeClr>
                </a:solidFill>
                <a:latin typeface="Aharoni" panose="02010803020104030203" pitchFamily="2" charset="-79"/>
                <a:cs typeface="Aharoni" panose="02010803020104030203" pitchFamily="2" charset="-79"/>
              </a:rPr>
            </a:br>
            <a:endParaRPr lang="es-MX" sz="6600" dirty="0">
              <a:solidFill>
                <a:schemeClr val="accent4">
                  <a:lumMod val="75000"/>
                </a:schemeClr>
              </a:solidFill>
              <a:latin typeface="Aharoni" panose="02010803020104030203" pitchFamily="2" charset="-79"/>
              <a:cs typeface="Aharoni" panose="02010803020104030203" pitchFamily="2" charset="-79"/>
            </a:endParaRPr>
          </a:p>
        </p:txBody>
      </p:sp>
      <p:sp>
        <p:nvSpPr>
          <p:cNvPr id="7" name="CuadroTexto 6">
            <a:extLst>
              <a:ext uri="{FF2B5EF4-FFF2-40B4-BE49-F238E27FC236}">
                <a16:creationId xmlns:a16="http://schemas.microsoft.com/office/drawing/2014/main" id="{1D405EE4-A2C7-1231-DFD4-860089A81E3E}"/>
              </a:ext>
            </a:extLst>
          </p:cNvPr>
          <p:cNvSpPr txBox="1"/>
          <p:nvPr/>
        </p:nvSpPr>
        <p:spPr>
          <a:xfrm>
            <a:off x="935501" y="2521738"/>
            <a:ext cx="10142806" cy="1107996"/>
          </a:xfrm>
          <a:prstGeom prst="rect">
            <a:avLst/>
          </a:prstGeom>
          <a:noFill/>
        </p:spPr>
        <p:txBody>
          <a:bodyPr wrap="square" rtlCol="0">
            <a:spAutoFit/>
          </a:bodyPr>
          <a:lstStyle/>
          <a:p>
            <a:pPr algn="ctr"/>
            <a:r>
              <a:rPr lang="es-MX" sz="6600" dirty="0">
                <a:solidFill>
                  <a:schemeClr val="accent3">
                    <a:lumMod val="50000"/>
                  </a:schemeClr>
                </a:solidFill>
              </a:rPr>
              <a:t>Los caminos de reencuentro</a:t>
            </a:r>
          </a:p>
        </p:txBody>
      </p:sp>
      <p:sp>
        <p:nvSpPr>
          <p:cNvPr id="8" name="CuadroTexto 7">
            <a:extLst>
              <a:ext uri="{FF2B5EF4-FFF2-40B4-BE49-F238E27FC236}">
                <a16:creationId xmlns:a16="http://schemas.microsoft.com/office/drawing/2014/main" id="{6B344815-5444-A7D3-D5E2-5DA7C18CD02A}"/>
              </a:ext>
            </a:extLst>
          </p:cNvPr>
          <p:cNvSpPr txBox="1"/>
          <p:nvPr/>
        </p:nvSpPr>
        <p:spPr>
          <a:xfrm>
            <a:off x="3418449" y="3924886"/>
            <a:ext cx="5176911" cy="923330"/>
          </a:xfrm>
          <a:prstGeom prst="rect">
            <a:avLst/>
          </a:prstGeom>
          <a:noFill/>
        </p:spPr>
        <p:txBody>
          <a:bodyPr wrap="square" rtlCol="0">
            <a:spAutoFit/>
          </a:bodyPr>
          <a:lstStyle/>
          <a:p>
            <a:pPr algn="ctr"/>
            <a:r>
              <a:rPr lang="es-MX" sz="5400" dirty="0">
                <a:solidFill>
                  <a:schemeClr val="accent3">
                    <a:lumMod val="75000"/>
                  </a:schemeClr>
                </a:solidFill>
              </a:rPr>
              <a:t>Fratelli </a:t>
            </a:r>
            <a:r>
              <a:rPr lang="es-MX" sz="5400" dirty="0" err="1">
                <a:solidFill>
                  <a:schemeClr val="accent3">
                    <a:lumMod val="75000"/>
                  </a:schemeClr>
                </a:solidFill>
              </a:rPr>
              <a:t>Tutti</a:t>
            </a:r>
            <a:endParaRPr lang="es-MX" sz="5400" dirty="0">
              <a:solidFill>
                <a:schemeClr val="accent3">
                  <a:lumMod val="75000"/>
                </a:schemeClr>
              </a:solidFill>
            </a:endParaRPr>
          </a:p>
        </p:txBody>
      </p:sp>
    </p:spTree>
    <p:extLst>
      <p:ext uri="{BB962C8B-B14F-4D97-AF65-F5344CB8AC3E}">
        <p14:creationId xmlns:p14="http://schemas.microsoft.com/office/powerpoint/2010/main" val="18245181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38026</TotalTime>
  <Words>1608</Words>
  <Application>Microsoft Office PowerPoint</Application>
  <PresentationFormat>Panorámica</PresentationFormat>
  <Paragraphs>121</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Aharoni</vt:lpstr>
      <vt:lpstr>Arial</vt:lpstr>
      <vt:lpstr>Calibri</vt:lpstr>
      <vt:lpstr>Calibri Light</vt:lpstr>
      <vt:lpstr>Wingdings</vt:lpstr>
      <vt:lpstr>Tema de Office</vt:lpstr>
      <vt:lpstr>Presentación de Apoyo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Espacio para dudas y preguntas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 Misión Católica 2023</dc:title>
  <dc:creator>Cuenta Microsoft</dc:creator>
  <cp:lastModifiedBy>Vicaria De Laicos</cp:lastModifiedBy>
  <cp:revision>60</cp:revision>
  <dcterms:created xsi:type="dcterms:W3CDTF">2023-03-08T05:58:54Z</dcterms:created>
  <dcterms:modified xsi:type="dcterms:W3CDTF">2023-05-05T05:07:01Z</dcterms:modified>
</cp:coreProperties>
</file>